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handoutMasterIdLst>
    <p:handoutMasterId r:id="rId45"/>
  </p:handoutMasterIdLst>
  <p:sldIdLst>
    <p:sldId id="259" r:id="rId2"/>
    <p:sldId id="260" r:id="rId3"/>
    <p:sldId id="261" r:id="rId4"/>
    <p:sldId id="262" r:id="rId5"/>
    <p:sldId id="263" r:id="rId6"/>
    <p:sldId id="264" r:id="rId7"/>
    <p:sldId id="317" r:id="rId8"/>
    <p:sldId id="265" r:id="rId9"/>
    <p:sldId id="305" r:id="rId10"/>
    <p:sldId id="268" r:id="rId11"/>
    <p:sldId id="318" r:id="rId12"/>
    <p:sldId id="270" r:id="rId13"/>
    <p:sldId id="291" r:id="rId14"/>
    <p:sldId id="271" r:id="rId15"/>
    <p:sldId id="272" r:id="rId16"/>
    <p:sldId id="273" r:id="rId17"/>
    <p:sldId id="274" r:id="rId18"/>
    <p:sldId id="275" r:id="rId19"/>
    <p:sldId id="306" r:id="rId20"/>
    <p:sldId id="276" r:id="rId21"/>
    <p:sldId id="293" r:id="rId22"/>
    <p:sldId id="278" r:id="rId23"/>
    <p:sldId id="269" r:id="rId24"/>
    <p:sldId id="310" r:id="rId25"/>
    <p:sldId id="279" r:id="rId26"/>
    <p:sldId id="282" r:id="rId27"/>
    <p:sldId id="307" r:id="rId28"/>
    <p:sldId id="308" r:id="rId29"/>
    <p:sldId id="309" r:id="rId30"/>
    <p:sldId id="280" r:id="rId31"/>
    <p:sldId id="281" r:id="rId32"/>
    <p:sldId id="292" r:id="rId33"/>
    <p:sldId id="283" r:id="rId34"/>
    <p:sldId id="312" r:id="rId35"/>
    <p:sldId id="316" r:id="rId36"/>
    <p:sldId id="311" r:id="rId37"/>
    <p:sldId id="313" r:id="rId38"/>
    <p:sldId id="314" r:id="rId39"/>
    <p:sldId id="284" r:id="rId40"/>
    <p:sldId id="315" r:id="rId41"/>
    <p:sldId id="285" r:id="rId42"/>
    <p:sldId id="302"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jeev Jain" initials="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4F4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70870" autoAdjust="0"/>
  </p:normalViewPr>
  <p:slideViewPr>
    <p:cSldViewPr snapToGrid="0" snapToObjects="1">
      <p:cViewPr varScale="1">
        <p:scale>
          <a:sx n="60" d="100"/>
          <a:sy n="60" d="100"/>
        </p:scale>
        <p:origin x="-2310" y="-78"/>
      </p:cViewPr>
      <p:guideLst>
        <p:guide orient="horz" pos="827"/>
        <p:guide pos="361"/>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8665D8-C10E-9C46-8783-A12B3CD6100C}" type="datetimeFigureOut">
              <a:rPr lang="en-US" smtClean="0"/>
              <a:pPr/>
              <a:t>9/8/2012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FA14F0-1295-094D-9000-E461C7564EC6}" type="slidenum">
              <a:rPr lang="en-US" smtClean="0"/>
              <a:pPr/>
              <a:t>‹#›</a:t>
            </a:fld>
            <a:endParaRPr lang="en-US"/>
          </a:p>
        </p:txBody>
      </p:sp>
    </p:spTree>
    <p:extLst>
      <p:ext uri="{BB962C8B-B14F-4D97-AF65-F5344CB8AC3E}">
        <p14:creationId xmlns:p14="http://schemas.microsoft.com/office/powerpoint/2010/main" xmlns="" val="139094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4BC101-12CB-45ED-A75F-B426B780A662}" type="datetimeFigureOut">
              <a:rPr lang="en-US" smtClean="0"/>
              <a:pPr/>
              <a:t>9/8/2012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5F40EC-4A45-4BA0-88E8-AEAD7F90807E}" type="slidenum">
              <a:rPr lang="en-US" smtClean="0"/>
              <a:pPr/>
              <a:t>‹#›</a:t>
            </a:fld>
            <a:endParaRPr lang="en-US"/>
          </a:p>
        </p:txBody>
      </p:sp>
    </p:spTree>
    <p:extLst>
      <p:ext uri="{BB962C8B-B14F-4D97-AF65-F5344CB8AC3E}">
        <p14:creationId xmlns:p14="http://schemas.microsoft.com/office/powerpoint/2010/main" xmlns="" val="19260324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9663" y="844550"/>
            <a:ext cx="4568825" cy="3427413"/>
          </a:xfrm>
        </p:spPr>
      </p:sp>
      <p:sp>
        <p:nvSpPr>
          <p:cNvPr id="3" name="Notes Placeholder 2"/>
          <p:cNvSpPr>
            <a:spLocks noGrp="1"/>
          </p:cNvSpPr>
          <p:nvPr>
            <p:ph type="body" idx="1"/>
          </p:nvPr>
        </p:nvSpPr>
        <p:spPr/>
        <p:txBody>
          <a:bodyPr>
            <a:normAutofit/>
          </a:bodyPr>
          <a:lstStyle/>
          <a:p>
            <a:pPr defTabSz="896695">
              <a:defRPr/>
            </a:pPr>
            <a:r>
              <a:rPr lang="en-US" sz="900" dirty="0" smtClean="0">
                <a:latin typeface="Arial" pitchFamily="34" charset="0"/>
                <a:cs typeface="Arial" pitchFamily="34" charset="0"/>
              </a:rPr>
              <a:t>Most </a:t>
            </a:r>
            <a:r>
              <a:rPr lang="en-US" sz="900" dirty="0">
                <a:latin typeface="Arial" pitchFamily="34" charset="0"/>
                <a:cs typeface="Arial" pitchFamily="34" charset="0"/>
              </a:rPr>
              <a:t>automotive suppliers are familiar with ISO/TS 16949.  ISO, which stands for the International Organization for </a:t>
            </a:r>
            <a:r>
              <a:rPr lang="en-US" sz="900" dirty="0" smtClean="0">
                <a:latin typeface="Arial" pitchFamily="34" charset="0"/>
                <a:cs typeface="Arial" pitchFamily="34" charset="0"/>
              </a:rPr>
              <a:t>Standardization</a:t>
            </a:r>
            <a:r>
              <a:rPr lang="en-US" sz="900" dirty="0">
                <a:latin typeface="Arial" pitchFamily="34" charset="0"/>
                <a:cs typeface="Arial" pitchFamily="34" charset="0"/>
              </a:rPr>
              <a:t>, is the world's largest developer and publisher of international standards. </a:t>
            </a:r>
            <a:endParaRPr lang="en-US" sz="900" dirty="0" smtClean="0">
              <a:latin typeface="Arial" pitchFamily="34" charset="0"/>
              <a:cs typeface="Arial" pitchFamily="34" charset="0"/>
            </a:endParaRPr>
          </a:p>
          <a:p>
            <a:pPr defTabSz="896695">
              <a:defRPr/>
            </a:pPr>
            <a:endParaRPr lang="en-US" sz="900" dirty="0" smtClean="0">
              <a:latin typeface="Arial" pitchFamily="34" charset="0"/>
              <a:cs typeface="Arial" pitchFamily="34" charset="0"/>
            </a:endParaRPr>
          </a:p>
          <a:p>
            <a:pPr defTabSz="896695">
              <a:defRPr/>
            </a:pPr>
            <a:r>
              <a:rPr lang="en-US" sz="900" dirty="0" smtClean="0">
                <a:latin typeface="Arial" pitchFamily="34" charset="0"/>
                <a:cs typeface="Arial" pitchFamily="34" charset="0"/>
              </a:rPr>
              <a:t>ISO/TS </a:t>
            </a:r>
            <a:r>
              <a:rPr lang="en-US" sz="900" dirty="0">
                <a:latin typeface="Arial" pitchFamily="34" charset="0"/>
                <a:cs typeface="Arial" pitchFamily="34" charset="0"/>
              </a:rPr>
              <a:t>16949, which is an ISO technical specification </a:t>
            </a:r>
            <a:r>
              <a:rPr lang="en-US" sz="900" dirty="0" smtClean="0">
                <a:latin typeface="Arial" pitchFamily="34" charset="0"/>
                <a:cs typeface="Arial" pitchFamily="34" charset="0"/>
              </a:rPr>
              <a:t>for </a:t>
            </a:r>
            <a:r>
              <a:rPr lang="en-US" sz="900" dirty="0">
                <a:latin typeface="Arial" pitchFamily="34" charset="0"/>
                <a:cs typeface="Arial" pitchFamily="34" charset="0"/>
              </a:rPr>
              <a:t>automotive production </a:t>
            </a:r>
            <a:r>
              <a:rPr lang="en-US" sz="900" i="1" dirty="0">
                <a:latin typeface="Arial" pitchFamily="34" charset="0"/>
                <a:cs typeface="Arial" pitchFamily="34" charset="0"/>
              </a:rPr>
              <a:t>and</a:t>
            </a:r>
            <a:r>
              <a:rPr lang="en-US" sz="900" dirty="0">
                <a:latin typeface="Arial" pitchFamily="34" charset="0"/>
                <a:cs typeface="Arial" pitchFamily="34" charset="0"/>
              </a:rPr>
              <a:t> service organizations, </a:t>
            </a:r>
            <a:r>
              <a:rPr lang="en-US" sz="900" dirty="0" smtClean="0">
                <a:latin typeface="Arial" pitchFamily="34" charset="0"/>
                <a:cs typeface="Arial" pitchFamily="34" charset="0"/>
              </a:rPr>
              <a:t>is </a:t>
            </a:r>
            <a:r>
              <a:rPr lang="en-US" sz="900" dirty="0" smtClean="0"/>
              <a:t>aimed </a:t>
            </a:r>
            <a:r>
              <a:rPr lang="en-US" sz="900" dirty="0"/>
              <a:t>at the development of a quality management system that provides for continual </a:t>
            </a:r>
            <a:r>
              <a:rPr lang="en-US" sz="900" dirty="0" smtClean="0"/>
              <a:t>improvement.  </a:t>
            </a:r>
            <a:endParaRPr lang="en-US" sz="900" dirty="0"/>
          </a:p>
          <a:p>
            <a:pPr defTabSz="896695">
              <a:defRPr/>
            </a:pPr>
            <a:endParaRPr lang="en-US" sz="900" dirty="0"/>
          </a:p>
          <a:p>
            <a:pPr defTabSz="896695">
              <a:defRPr/>
            </a:pPr>
            <a:r>
              <a:rPr lang="en-US" sz="900" dirty="0" smtClean="0"/>
              <a:t>MMOG/LE mirrors this goal of ISO/TS 16949, but with a specific emphasis on supply chain operations.  MMOG/LE has adopted the same process approach as ISO/TS 16949 for developing, implementing, and improving the effectiveness of the supply chain management process in order to enhance customer satisfaction by meeting customer requirements.  In essence, MMOG/LE is to supply chain management what ISO/TS 16949 is to quality management.</a:t>
            </a:r>
          </a:p>
          <a:p>
            <a:pPr defTabSz="896695">
              <a:defRPr/>
            </a:pPr>
            <a:endParaRPr lang="en-US" sz="900" dirty="0" smtClean="0"/>
          </a:p>
          <a:p>
            <a:pPr defTabSz="896695">
              <a:defRPr/>
            </a:pPr>
            <a:r>
              <a:rPr lang="en-US" sz="900" dirty="0" smtClean="0"/>
              <a:t>MMOG/LE is to supply chain and delivery what ISO/TS 16949 is to quality</a:t>
            </a:r>
          </a:p>
          <a:p>
            <a:pPr defTabSz="896695">
              <a:defRPr/>
            </a:pPr>
            <a:endParaRPr lang="en-US" sz="900" dirty="0" smtClean="0"/>
          </a:p>
          <a:p>
            <a:pPr defTabSz="896695">
              <a:defRPr/>
            </a:pPr>
            <a:r>
              <a:rPr lang="en-US" sz="900" dirty="0" smtClean="0"/>
              <a:t>Scrap example for MMOG/LE and Quality to stress they are complementary not the same.   Add to your Work Instructions those things need to run the materials side of the business.</a:t>
            </a:r>
          </a:p>
          <a:p>
            <a:pPr defTabSz="896695">
              <a:defRPr/>
            </a:pPr>
            <a:endParaRPr lang="en-US" sz="900" dirty="0" smtClean="0"/>
          </a:p>
          <a:p>
            <a:pPr defTabSz="896695">
              <a:defRPr/>
            </a:pPr>
            <a:r>
              <a:rPr lang="en-US" sz="900" dirty="0" smtClean="0"/>
              <a:t>Both, TS 16949 and MMOG/LE emphasize defect prevention and the reduction of variation and waste in the supply chain, while ensuring customer satisfaction.</a:t>
            </a:r>
          </a:p>
          <a:p>
            <a:pPr defTabSz="896695">
              <a:defRPr/>
            </a:pPr>
            <a:endParaRPr lang="en-US" sz="900" dirty="0" smtClean="0"/>
          </a:p>
          <a:p>
            <a:pPr defTabSz="896695">
              <a:defRPr/>
            </a:pPr>
            <a:endParaRPr lang="en-US" sz="900" dirty="0" smtClean="0"/>
          </a:p>
        </p:txBody>
      </p:sp>
      <p:sp>
        <p:nvSpPr>
          <p:cNvPr id="4" name="Slide Number Placeholder 3"/>
          <p:cNvSpPr>
            <a:spLocks noGrp="1"/>
          </p:cNvSpPr>
          <p:nvPr>
            <p:ph type="sldNum" sz="quarter" idx="10"/>
          </p:nvPr>
        </p:nvSpPr>
        <p:spPr/>
        <p:txBody>
          <a:bodyPr/>
          <a:lstStyle/>
          <a:p>
            <a:pPr>
              <a:defRPr/>
            </a:pPr>
            <a:fld id="{003C7AE1-89FB-4503-97F2-9686D0765BAD}" type="slidenum">
              <a:rPr lang="en-US" smtClean="0"/>
              <a:pPr>
                <a:defRPr/>
              </a:pPr>
              <a:t>22</a:t>
            </a:fld>
            <a:endParaRPr lang="en-US"/>
          </a:p>
        </p:txBody>
      </p:sp>
      <p:sp>
        <p:nvSpPr>
          <p:cNvPr id="5" name="Date Placeholder 4"/>
          <p:cNvSpPr>
            <a:spLocks noGrp="1"/>
          </p:cNvSpPr>
          <p:nvPr>
            <p:ph type="dt" idx="11"/>
          </p:nvPr>
        </p:nvSpPr>
        <p:spPr/>
        <p:txBody>
          <a:bodyPr/>
          <a:lstStyle/>
          <a:p>
            <a:pPr>
              <a:defRPr/>
            </a:pPr>
            <a:fld id="{6F80AF12-5EDE-4590-9C93-9D7244E14A6B}" type="datetime8">
              <a:rPr lang="en-US" smtClean="0"/>
              <a:pPr>
                <a:defRPr/>
              </a:pPr>
              <a:t>9/8/2012 8:51 AM</a:t>
            </a:fld>
            <a:endParaRPr lang="en-US" dirty="0"/>
          </a:p>
        </p:txBody>
      </p:sp>
      <p:sp>
        <p:nvSpPr>
          <p:cNvPr id="6" name="Footer Placeholder 5"/>
          <p:cNvSpPr>
            <a:spLocks noGrp="1"/>
          </p:cNvSpPr>
          <p:nvPr>
            <p:ph type="ftr" sz="quarter" idx="12"/>
          </p:nvPr>
        </p:nvSpPr>
        <p:spPr/>
        <p:txBody>
          <a:bodyPr/>
          <a:lstStyle/>
          <a:p>
            <a:pPr>
              <a:defRPr/>
            </a:pPr>
            <a:r>
              <a:rPr lang="en-US" smtClean="0"/>
              <a:t>***  DRAFT ***</a:t>
            </a:r>
            <a:endParaRPr lang="en-US"/>
          </a:p>
        </p:txBody>
      </p:sp>
      <p:sp>
        <p:nvSpPr>
          <p:cNvPr id="7" name="Header Placeholder 6"/>
          <p:cNvSpPr>
            <a:spLocks noGrp="1"/>
          </p:cNvSpPr>
          <p:nvPr>
            <p:ph type="hdr" sz="quarter" idx="13"/>
          </p:nvPr>
        </p:nvSpPr>
        <p:spPr/>
        <p:txBody>
          <a:bodyPr/>
          <a:lstStyle/>
          <a:p>
            <a:r>
              <a:rPr lang="en-US" smtClean="0"/>
              <a:t>MMOG/LE eLearning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type="body" idx="1"/>
          </p:nvPr>
        </p:nvSpPr>
        <p:spPr/>
        <p:txBody>
          <a:bodyPr/>
          <a:lstStyle/>
          <a:p>
            <a:pPr eaLnBrk="1" hangingPunct="1">
              <a:lnSpc>
                <a:spcPct val="80000"/>
              </a:lnSpc>
            </a:pPr>
            <a:endParaRPr lang="en-US" dirty="0"/>
          </a:p>
          <a:p>
            <a:pPr eaLnBrk="1" hangingPunct="1">
              <a:lnSpc>
                <a:spcPct val="80000"/>
              </a:lnSpc>
            </a:pPr>
            <a:endParaRPr lang="en-US" dirty="0"/>
          </a:p>
        </p:txBody>
      </p:sp>
      <p:sp>
        <p:nvSpPr>
          <p:cNvPr id="4" name="Slide Image Placeholder 3"/>
          <p:cNvSpPr>
            <a:spLocks noGrp="1" noRot="1" noChangeAspect="1"/>
          </p:cNvSpPr>
          <p:nvPr>
            <p:ph type="sldImg"/>
          </p:nvPr>
        </p:nvSpPr>
        <p:spPr>
          <a:xfrm>
            <a:off x="930275" y="673100"/>
            <a:ext cx="4895850" cy="3673475"/>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3"/>
          <p:cNvSpPr>
            <a:spLocks noGrp="1" noChangeArrowheads="1"/>
          </p:cNvSpPr>
          <p:nvPr>
            <p:ph type="body" idx="1"/>
          </p:nvPr>
        </p:nvSpPr>
        <p:spPr/>
        <p:txBody>
          <a:bodyPr/>
          <a:lstStyle/>
          <a:p>
            <a:pPr eaLnBrk="1" hangingPunct="1">
              <a:lnSpc>
                <a:spcPct val="80000"/>
              </a:lnSpc>
            </a:pPr>
            <a:endParaRPr lang="en-US" dirty="0"/>
          </a:p>
          <a:p>
            <a:pPr eaLnBrk="1" hangingPunct="1">
              <a:lnSpc>
                <a:spcPct val="80000"/>
              </a:lnSpc>
            </a:pPr>
            <a:endParaRPr lang="en-US" dirty="0"/>
          </a:p>
        </p:txBody>
      </p:sp>
      <p:sp>
        <p:nvSpPr>
          <p:cNvPr id="4" name="Slide Image Placeholder 3"/>
          <p:cNvSpPr>
            <a:spLocks noGrp="1" noRot="1" noChangeAspect="1"/>
          </p:cNvSpPr>
          <p:nvPr>
            <p:ph type="sldImg"/>
          </p:nvPr>
        </p:nvSpPr>
        <p:spPr>
          <a:xfrm>
            <a:off x="931863" y="674688"/>
            <a:ext cx="4894262" cy="3671887"/>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5D7F4A-AC1B-42C6-8CE0-8851DA3E3043}" type="slidenum">
              <a:rPr lang="en-US" smtClean="0"/>
              <a:pPr>
                <a:defRPr/>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dirty="0" smtClean="0"/>
              <a:t>As suppliers go through the self assessment, they have three options for answers:</a:t>
            </a:r>
          </a:p>
          <a:p>
            <a:endParaRPr lang="en-US" sz="1000" dirty="0" smtClean="0"/>
          </a:p>
          <a:p>
            <a:r>
              <a:rPr lang="en-US" sz="1000" dirty="0" smtClean="0"/>
              <a:t>A check mark, which means the organization is 100% compliant with the criteria. Fore example, one of the MMOG/LE criteria ask if EDI releases are automatically integrated into the planning system.  If an organization has an ERP system that is capable of doing this, but they don’t use it but instead manually process customer release data using spreadsheets - they should mark the criteria as non compliant by leaving the box blank.  Having the capability, but not using it, means that an organization is not complaint.   </a:t>
            </a:r>
          </a:p>
          <a:p>
            <a:endParaRPr lang="en-US" sz="1000" dirty="0" smtClean="0"/>
          </a:p>
          <a:p>
            <a:r>
              <a:rPr lang="en-US" sz="1000" dirty="0" smtClean="0"/>
              <a:t>The next option of answering is Non Applicable.  Non Applicable means that the criteria should not be considered for the assessment because it does not apply to the organization.  This typically happens when the customer requests a different procedure or the criteria simply does not apply to the organizations business.  </a:t>
            </a:r>
          </a:p>
          <a:p>
            <a:endParaRPr lang="en-US" sz="1000" dirty="0" smtClean="0"/>
          </a:p>
          <a:p>
            <a:r>
              <a:rPr lang="en-US" sz="1000" dirty="0" smtClean="0"/>
              <a:t>You can see that this organization has marked some of the criteria as complaint and non applicable.  One of the newer features of MMOG/LE is to allow the supplier to make comments for each criteria.   </a:t>
            </a:r>
          </a:p>
          <a:p>
            <a:endParaRPr lang="en-US" sz="1000" dirty="0" smtClean="0"/>
          </a:p>
          <a:p>
            <a:r>
              <a:rPr lang="en-US" sz="1000" dirty="0" smtClean="0"/>
              <a:t>Keeping good comments is critical -- especially, as people come and go from an organization.   With good comments, each year, the internal MMOG/LE assessor can see what the prior year’s evidence on how the criteria was answered.  So that on each subsequent annual update of MMOG/LE, they can simply review and update the prior year’s comments and update as necessary</a:t>
            </a:r>
          </a:p>
          <a:p>
            <a:endParaRPr lang="en-US" sz="1000" dirty="0" smtClean="0"/>
          </a:p>
          <a:p>
            <a:r>
              <a:rPr lang="en-US" sz="1000" dirty="0" smtClean="0"/>
              <a:t>One of the most important usages of the comments box is to document evidence or proof that an organizations business meets the criteria. Should a customer do an audit or a review of the supplier’s assessment, the evidence can be readily located.    Not being able to find evidence readily for an auditor could be proof that proper controls are not in place in the organizations processes.  This could be a reason to fail a supplier on an audit or to go more deeper in the audit than originally planned.   Submitting a MMOG/LE assessment with very few or no comments can trigger suspicion by a customer of the assessment especially if the assessment score is a Level A.</a:t>
            </a:r>
          </a:p>
          <a:p>
            <a:endParaRPr lang="en-US" sz="1000" dirty="0" smtClean="0"/>
          </a:p>
          <a:p>
            <a:r>
              <a:rPr lang="en-US" sz="1000" dirty="0" smtClean="0"/>
              <a:t>QAD has put together an answer sheet for our customers to help document where our products can be of assistance to support MMOG/LE.  You will learn more about this later in this module</a:t>
            </a:r>
            <a:r>
              <a:rPr lang="en-US" sz="800" dirty="0" smtClean="0"/>
              <a:t>.</a:t>
            </a:r>
            <a:endParaRPr lang="en-US" sz="800" dirty="0"/>
          </a:p>
        </p:txBody>
      </p:sp>
      <p:sp>
        <p:nvSpPr>
          <p:cNvPr id="4" name="Slide Number Placeholder 3"/>
          <p:cNvSpPr>
            <a:spLocks noGrp="1"/>
          </p:cNvSpPr>
          <p:nvPr>
            <p:ph type="sldNum" sz="quarter" idx="10"/>
          </p:nvPr>
        </p:nvSpPr>
        <p:spPr/>
        <p:txBody>
          <a:bodyPr/>
          <a:lstStyle/>
          <a:p>
            <a:fld id="{955F40EC-4A45-4BA0-88E8-AEAD7F90807E}"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69C72A45-8821-4921-B892-1E0403AFE815}" type="slidenum">
              <a:rPr lang="en-US" smtClean="0">
                <a:solidFill>
                  <a:prstClr val="black"/>
                </a:solidFill>
              </a:rPr>
              <a:pPr/>
              <a:t>31</a:t>
            </a:fld>
            <a:endParaRPr lang="en-US" dirty="0" smtClean="0">
              <a:solidFill>
                <a:prstClr val="black"/>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r>
              <a:rPr lang="en-US" dirty="0" smtClean="0"/>
              <a:t>One of the</a:t>
            </a:r>
            <a:r>
              <a:rPr lang="en-US" baseline="0" dirty="0" smtClean="0"/>
              <a:t> real critical pieces to completing the MMOG/LE assessment is making sure that an organization has good work instructions.  Here is where organizations typically fall short of OEM expectations.   Work instructions typically are not very robust.   In order to pass an OEM audit they should include the elements we see here.</a:t>
            </a:r>
          </a:p>
          <a:p>
            <a:pPr eaLnBrk="1" hangingPunct="1"/>
            <a:endParaRPr lang="en-US" baseline="0" dirty="0" smtClean="0"/>
          </a:p>
          <a:p>
            <a:pPr eaLnBrk="1" hangingPunct="1"/>
            <a:r>
              <a:rPr lang="en-US" baseline="0" dirty="0" smtClean="0"/>
              <a:t>Because work instructions will be used for training, relief and back ups, they should be detailed and contain step by step instructions.   The other critical element of a work instruction is that it includes and customer specific requirements and customer references.   For example, if the customer requests specific information to be included on an EDI ASN, the work instruction should note this.   Or, if the customer expects an organization to view their portal to obtain daily bulletins, the work instruction should include the customer portal and directions on how to obtain the daily bulletin.  </a:t>
            </a:r>
          </a:p>
          <a:p>
            <a:pPr eaLnBrk="1" hangingPunct="1"/>
            <a:endParaRPr lang="en-US" baseline="0" dirty="0" smtClean="0"/>
          </a:p>
          <a:p>
            <a:pPr eaLnBrk="1" hangingPunct="1"/>
            <a:r>
              <a:rPr lang="en-US" baseline="0" dirty="0" smtClean="0"/>
              <a:t>Also important in a work instruction are ways to handle any errors that might arise in the process.  For example, what to do if an ASN is rejected by the customer’s system.   Additionally, any contingency or emergency procedures that need to be invoked if the process or system fails.  For example, what should an employee do if the EDI or ERP system goes down and they are unable to send ASN data.</a:t>
            </a:r>
          </a:p>
          <a:p>
            <a:pPr eaLnBrk="1" hangingPunct="1"/>
            <a:endParaRPr lang="en-US" baseline="0" dirty="0" smtClean="0"/>
          </a:p>
          <a:p>
            <a:pPr eaLnBrk="1" hangingPunct="1"/>
            <a:r>
              <a:rPr lang="en-US" b="0" baseline="0" dirty="0" smtClean="0"/>
              <a:t>Work instructions are important because they are evidence to both management and customers that the organization can </a:t>
            </a:r>
            <a:r>
              <a:rPr lang="en-US" dirty="0" smtClean="0">
                <a:latin typeface="Arial" pitchFamily="34" charset="0"/>
                <a:cs typeface="Arial" pitchFamily="34" charset="0"/>
              </a:rPr>
              <a:t>demonstrate ongoing control of operational processes.</a:t>
            </a: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QAD’s automotive</a:t>
            </a:r>
            <a:r>
              <a:rPr lang="en-GB" sz="1200" kern="1200" baseline="0" dirty="0" smtClean="0">
                <a:solidFill>
                  <a:schemeClr val="tx1"/>
                </a:solidFill>
                <a:latin typeface="+mn-lt"/>
                <a:ea typeface="+mn-ea"/>
                <a:cs typeface="+mn-cs"/>
              </a:rPr>
              <a:t> solution is build around a set of process maps addressing all 206 MMOG/LE compliance points</a:t>
            </a:r>
            <a:r>
              <a:rPr lang="en-GB"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i="1" dirty="0" smtClean="0">
                <a:solidFill>
                  <a:srgbClr val="FF0000"/>
                </a:solidFill>
              </a:rPr>
              <a:t>Break into Multiple slides to show each</a:t>
            </a:r>
            <a:r>
              <a:rPr lang="en-GB" i="1" baseline="0" dirty="0" smtClean="0">
                <a:solidFill>
                  <a:srgbClr val="FF0000"/>
                </a:solidFill>
              </a:rPr>
              <a:t> one like last time?</a:t>
            </a:r>
          </a:p>
          <a:p>
            <a:endParaRPr lang="en-GB" dirty="0" smtClean="0"/>
          </a:p>
          <a:p>
            <a:r>
              <a:rPr lang="en-GB" dirty="0" smtClean="0"/>
              <a:t>Access to menu options and URLs – system</a:t>
            </a:r>
            <a:r>
              <a:rPr lang="en-GB" baseline="0" dirty="0" smtClean="0"/>
              <a:t> access including  live links to other applications or documents at any step in the process</a:t>
            </a:r>
          </a:p>
          <a:p>
            <a:endParaRPr lang="en-GB" baseline="0" dirty="0" smtClean="0"/>
          </a:p>
          <a:p>
            <a:r>
              <a:rPr lang="en-GB" baseline="0" dirty="0" smtClean="0"/>
              <a:t>Tool Tips – aide memoir for users</a:t>
            </a:r>
          </a:p>
          <a:p>
            <a:endParaRPr lang="en-GB" baseline="0" dirty="0" smtClean="0"/>
          </a:p>
          <a:p>
            <a:r>
              <a:rPr lang="en-GB" baseline="0" dirty="0" smtClean="0"/>
              <a:t>Work Instructions – detailed instructions on screen use</a:t>
            </a:r>
          </a:p>
          <a:p>
            <a:endParaRPr lang="en-GB" baseline="0" dirty="0" smtClean="0"/>
          </a:p>
          <a:p>
            <a:r>
              <a:rPr lang="en-GB" baseline="0" dirty="0" smtClean="0"/>
              <a:t>Operational Metrics to monitor data integrity and performance</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Compliance Check Points – best practice by industry</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r>
              <a:rPr lang="en-GB" baseline="0" dirty="0" smtClean="0"/>
              <a:t>And Built in Training</a:t>
            </a:r>
          </a:p>
          <a:p>
            <a:endParaRPr lang="en-GB" baseline="0" dirty="0" smtClean="0"/>
          </a:p>
        </p:txBody>
      </p:sp>
      <p:sp>
        <p:nvSpPr>
          <p:cNvPr id="4" name="Slide Number Placeholder 3"/>
          <p:cNvSpPr>
            <a:spLocks noGrp="1"/>
          </p:cNvSpPr>
          <p:nvPr>
            <p:ph type="sldNum" sz="quarter" idx="10"/>
          </p:nvPr>
        </p:nvSpPr>
        <p:spPr/>
        <p:txBody>
          <a:bodyPr/>
          <a:lstStyle/>
          <a:p>
            <a:fld id="{955F40EC-4A45-4BA0-88E8-AEAD7F90807E}" type="slidenum">
              <a:rPr lang="en-US" smtClean="0"/>
              <a:pPr/>
              <a:t>35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MMOG/LE? Well, the letters stand for Materials Management Operations Guideline,</a:t>
            </a:r>
            <a:r>
              <a:rPr lang="en-US" baseline="0" dirty="0" smtClean="0"/>
              <a:t> Logistic Evaluation. It is a guideline for assessing materials management and logistics operations.</a:t>
            </a:r>
          </a:p>
        </p:txBody>
      </p:sp>
      <p:sp>
        <p:nvSpPr>
          <p:cNvPr id="4" name="Slide Number Placeholder 3"/>
          <p:cNvSpPr>
            <a:spLocks noGrp="1"/>
          </p:cNvSpPr>
          <p:nvPr>
            <p:ph type="sldNum" sz="quarter" idx="10"/>
          </p:nvPr>
        </p:nvSpPr>
        <p:spPr/>
        <p:txBody>
          <a:bodyPr/>
          <a:lstStyle/>
          <a:p>
            <a:fld id="{955F40EC-4A45-4BA0-88E8-AEAD7F90807E}"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All work instructions follow the same format</a:t>
            </a:r>
            <a:r>
              <a:rPr lang="en-GB" baseline="0" dirty="0" smtClean="0"/>
              <a:t>.  QAD has over 600 work instructions available.  QAD’s work instructions include:</a:t>
            </a:r>
            <a:endParaRPr lang="en-GB" dirty="0" smtClean="0"/>
          </a:p>
          <a:p>
            <a:endParaRPr lang="en-GB" baseline="0" dirty="0" smtClean="0"/>
          </a:p>
          <a:p>
            <a:r>
              <a:rPr lang="en-GB" baseline="0" dirty="0" smtClean="0"/>
              <a:t>Purpose explains the purpose of the screen.</a:t>
            </a:r>
          </a:p>
          <a:p>
            <a:r>
              <a:rPr lang="en-GB" baseline="0" dirty="0" smtClean="0"/>
              <a:t>Responsibility denotes which group are responsible for completing this screen.</a:t>
            </a:r>
          </a:p>
          <a:p>
            <a:r>
              <a:rPr lang="en-GB" baseline="0" dirty="0" smtClean="0"/>
              <a:t>Screen Navigation shows the use how to navigate to this menu option from the main menu. </a:t>
            </a:r>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36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4"/>
            <a:ext cx="2971800" cy="457200"/>
          </a:xfrm>
          <a:prstGeom prst="rect">
            <a:avLst/>
          </a:prstGeom>
          <a:noFill/>
          <a:ln w="9525">
            <a:noFill/>
            <a:miter lim="800000"/>
            <a:headEnd/>
            <a:tailEnd/>
          </a:ln>
        </p:spPr>
        <p:txBody>
          <a:bodyPr lIns="91375" tIns="45687" rIns="91375" bIns="45687" anchor="b"/>
          <a:lstStyle/>
          <a:p>
            <a:pPr algn="r"/>
            <a:fld id="{E505EE72-0880-4354-B023-42EBA3F3394B}" type="slidenum">
              <a:rPr lang="ja-JP" altLang="en-US" sz="1100">
                <a:solidFill>
                  <a:prstClr val="black"/>
                </a:solidFill>
                <a:latin typeface="Calibri"/>
              </a:rPr>
              <a:pPr algn="r"/>
              <a:t>38</a:t>
            </a:fld>
            <a:endParaRPr lang="en-US" altLang="ja-JP" sz="1100" dirty="0">
              <a:solidFill>
                <a:prstClr val="black"/>
              </a:solidFill>
              <a:latin typeface="Calibri"/>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dirty="0" smtClean="0"/>
              <a:t>QAD has also put together what we call the</a:t>
            </a:r>
            <a:r>
              <a:rPr lang="en-US" baseline="0" dirty="0" smtClean="0"/>
              <a:t> “QAD MMOG/LE Answer Sheet”.   A team of us did at QAD took each of the 206 criteria and answered how the QAD product suite might help the organization be compliant to each answer.   The QAD answers can be found on the gap analysis tab of our answer sheet.   </a:t>
            </a:r>
          </a:p>
          <a:p>
            <a:pPr eaLnBrk="1" hangingPunct="1"/>
            <a:endParaRPr lang="en-US" baseline="0" dirty="0" smtClean="0"/>
          </a:p>
          <a:p>
            <a:pPr eaLnBrk="1" hangingPunct="1"/>
            <a:r>
              <a:rPr lang="en-US" baseline="0" dirty="0" smtClean="0"/>
              <a:t>Here we describe in detail the:</a:t>
            </a:r>
          </a:p>
          <a:p>
            <a:pPr eaLnBrk="1" hangingPunct="1"/>
            <a:endParaRPr lang="en-US" baseline="0" dirty="0" smtClean="0"/>
          </a:p>
          <a:p>
            <a:pPr eaLnBrk="1" hangingPunct="1"/>
            <a:r>
              <a:rPr lang="en-US" baseline="0" dirty="0" smtClean="0"/>
              <a:t>QAD product solution to answer the criteria, sometimes down to the menu item.</a:t>
            </a:r>
          </a:p>
          <a:p>
            <a:pPr eaLnBrk="1" hangingPunct="1"/>
            <a:r>
              <a:rPr lang="en-US" baseline="0" dirty="0" smtClean="0"/>
              <a:t>Next, we note any critical OEM specifics or audit requirement expectations that we are aware of.  </a:t>
            </a:r>
          </a:p>
          <a:p>
            <a:pPr eaLnBrk="1" hangingPunct="1"/>
            <a:r>
              <a:rPr lang="en-US" baseline="0" dirty="0" smtClean="0"/>
              <a:t/>
            </a:r>
            <a:br>
              <a:rPr lang="en-US" baseline="0" dirty="0" smtClean="0"/>
            </a:br>
            <a:r>
              <a:rPr lang="en-US" baseline="0" dirty="0" smtClean="0"/>
              <a:t>In the next column, we have the probing questions that QAD consultant would ask when determining if the organization meets the criteria.  </a:t>
            </a:r>
          </a:p>
          <a:p>
            <a:pPr eaLnBrk="1" hangingPunct="1"/>
            <a:endParaRPr lang="en-US" baseline="0" dirty="0" smtClean="0"/>
          </a:p>
          <a:p>
            <a:pPr eaLnBrk="1" hangingPunct="1"/>
            <a:r>
              <a:rPr lang="en-US" baseline="0" dirty="0" smtClean="0"/>
              <a:t>The last column is the process map or maps that are impacted by the criteria.</a:t>
            </a:r>
          </a:p>
          <a:p>
            <a:pPr eaLnBrk="1" hangingPunct="1"/>
            <a:endParaRPr lang="en-US" baseline="0" dirty="0" smtClean="0"/>
          </a:p>
          <a:p>
            <a:pPr eaLnBrk="1" hangingPunct="1"/>
            <a:r>
              <a:rPr lang="en-US" baseline="0" dirty="0" smtClean="0"/>
              <a:t>I am the owner of the QAD MMOG/LE Answer Sheet.  If you, your customer or prospect would like a copy of it, you can contact me to get a copy of it.</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Besides the training, there is also a QAD offering called the “MMOG/LE Review” or “Q-Scan.”  It is a two-day, on-site review of your MMOG/LE preparation. </a:t>
            </a:r>
          </a:p>
          <a:p>
            <a:endParaRPr lang="en-US" sz="1100" dirty="0" smtClean="0"/>
          </a:p>
          <a:p>
            <a:r>
              <a:rPr lang="en-US" sz="1100" dirty="0" smtClean="0"/>
              <a:t>&lt;CLICK&gt;</a:t>
            </a:r>
          </a:p>
          <a:p>
            <a:endParaRPr lang="en-US" sz="1100" dirty="0" smtClean="0"/>
          </a:p>
          <a:p>
            <a:r>
              <a:rPr lang="en-US" sz="1100" dirty="0" smtClean="0"/>
              <a:t>We examine 35 critical questions and the top 20 critical criteria that impact all of the processes that you see circled here in red, </a:t>
            </a:r>
          </a:p>
          <a:p>
            <a:endParaRPr lang="en-US" sz="1100" dirty="0" smtClean="0"/>
          </a:p>
          <a:p>
            <a:r>
              <a:rPr lang="en-US" sz="1100" dirty="0" smtClean="0"/>
              <a:t>&lt;CLICK&gt;</a:t>
            </a:r>
          </a:p>
          <a:p>
            <a:endParaRPr lang="en-US" sz="1100" dirty="0" smtClean="0"/>
          </a:p>
          <a:p>
            <a:r>
              <a:rPr lang="en-US" sz="1100" dirty="0" smtClean="0"/>
              <a:t>and we review your processes and procedures to make sure that your documentation and evidence is in good order.  </a:t>
            </a:r>
          </a:p>
          <a:p>
            <a:endParaRPr lang="en-US" sz="1100" dirty="0" smtClean="0"/>
          </a:p>
          <a:p>
            <a:r>
              <a:rPr lang="en-US" sz="1100" dirty="0" smtClean="0"/>
              <a:t>&lt;CLICK&gt;</a:t>
            </a:r>
          </a:p>
          <a:p>
            <a:endParaRPr lang="en-US" sz="1100" dirty="0" smtClean="0"/>
          </a:p>
          <a:p>
            <a:r>
              <a:rPr lang="en-US" sz="1100" dirty="0" smtClean="0"/>
              <a:t>At the end of the two days, we present the findings to your management team.</a:t>
            </a:r>
          </a:p>
        </p:txBody>
      </p:sp>
      <p:sp>
        <p:nvSpPr>
          <p:cNvPr id="4" name="Slide Number Placeholder 3"/>
          <p:cNvSpPr>
            <a:spLocks noGrp="1"/>
          </p:cNvSpPr>
          <p:nvPr>
            <p:ph type="sldNum" sz="quarter" idx="10"/>
          </p:nvPr>
        </p:nvSpPr>
        <p:spPr/>
        <p:txBody>
          <a:bodyPr/>
          <a:lstStyle/>
          <a:p>
            <a:fld id="{76BAE3CD-9C74-4FFE-AE0D-13F481DA8640}"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The MMOG/LE assessment was originally introduced in 2002 by AIAG (the Automotive Industry Action Group) in North America </a:t>
            </a:r>
          </a:p>
          <a:p>
            <a:endParaRPr lang="en-US" baseline="0" dirty="0" smtClean="0"/>
          </a:p>
          <a:p>
            <a:r>
              <a:rPr lang="en-US" baseline="0" dirty="0" smtClean="0"/>
              <a:t>&lt;CLICK&gt;</a:t>
            </a:r>
          </a:p>
          <a:p>
            <a:endParaRPr lang="en-US" baseline="0" dirty="0" smtClean="0"/>
          </a:p>
          <a:p>
            <a:r>
              <a:rPr lang="en-US" baseline="0" dirty="0" smtClean="0"/>
              <a:t>and the Odette organization in Europe &lt;CLICK), together with automotive OEMs like Ford, Chrysler, Volvo Car and Truck, PSA and Renault, and Tier 1 suppliers such as </a:t>
            </a:r>
            <a:r>
              <a:rPr lang="en-US" dirty="0" smtClean="0"/>
              <a:t>Johnson Controls, Bosch and Gates.   QAD joined the MMOG/LE team in 2003 when work began on Version 2 and has been a major contributor ever since. </a:t>
            </a:r>
          </a:p>
          <a:p>
            <a:endParaRPr lang="en-US" dirty="0" smtClean="0"/>
          </a:p>
          <a:p>
            <a:r>
              <a:rPr lang="en-US" dirty="0" smtClean="0"/>
              <a:t>&lt;CLICK&gt;</a:t>
            </a:r>
            <a:endParaRPr lang="en-US" baseline="0" dirty="0" smtClean="0"/>
          </a:p>
          <a:p>
            <a:pPr defTabSz="914318">
              <a:defRPr/>
            </a:pPr>
            <a:endParaRPr lang="en-US" i="0" baseline="0" dirty="0" smtClean="0"/>
          </a:p>
          <a:p>
            <a:pPr defTabSz="914318">
              <a:defRPr/>
            </a:pPr>
            <a:r>
              <a:rPr lang="en-US" i="0" baseline="0" dirty="0" smtClean="0"/>
              <a:t>QAD has also been a leader of work group efforts, a contributing author, </a:t>
            </a:r>
          </a:p>
          <a:p>
            <a:pPr defTabSz="914318">
              <a:defRPr/>
            </a:pPr>
            <a:endParaRPr lang="en-US" i="0" baseline="0" dirty="0" smtClean="0"/>
          </a:p>
          <a:p>
            <a:pPr defTabSz="914318">
              <a:defRPr/>
            </a:pPr>
            <a:r>
              <a:rPr lang="en-US" i="0" baseline="0" dirty="0" smtClean="0"/>
              <a:t>&lt;CLICK&gt;</a:t>
            </a:r>
          </a:p>
          <a:p>
            <a:pPr defTabSz="914318">
              <a:defRPr/>
            </a:pPr>
            <a:endParaRPr lang="en-US" i="0" baseline="0" dirty="0" smtClean="0"/>
          </a:p>
          <a:p>
            <a:pPr defTabSz="914318">
              <a:defRPr/>
            </a:pPr>
            <a:r>
              <a:rPr lang="en-US" i="0" baseline="0" dirty="0" smtClean="0"/>
              <a:t>and the</a:t>
            </a:r>
            <a:r>
              <a:rPr lang="en-US" baseline="0" dirty="0" smtClean="0"/>
              <a:t> lead speaker for many industry and OEM MMOG/LE events around the world -- in 19 countries with over 3000 attendees.</a:t>
            </a:r>
          </a:p>
          <a:p>
            <a:pPr defTabSz="914318">
              <a:defRPr/>
            </a:pPr>
            <a:endParaRPr lang="en-US" baseline="0" dirty="0" smtClean="0"/>
          </a:p>
          <a:p>
            <a:pPr defTabSz="914318">
              <a:defRPr/>
            </a:pPr>
            <a:r>
              <a:rPr lang="en-US" baseline="0" dirty="0" smtClean="0"/>
              <a:t>&lt;CLICK&gt;</a:t>
            </a:r>
          </a:p>
          <a:p>
            <a:pPr defTabSz="914318">
              <a:defRPr/>
            </a:pPr>
            <a:endParaRPr lang="en-US" baseline="0" dirty="0" smtClean="0"/>
          </a:p>
          <a:p>
            <a:pPr defTabSz="914318">
              <a:defRPr/>
            </a:pPr>
            <a:r>
              <a:rPr lang="en-US" b="0" i="0" baseline="0" dirty="0" smtClean="0">
                <a:solidFill>
                  <a:srgbClr val="FF0000"/>
                </a:solidFill>
              </a:rPr>
              <a:t>Because of QAD’s deep knowledge and contributions to MMOG/LE, QAD has been chosen as the AIAG and Odette instructor on this topic in many parts of the world.</a:t>
            </a:r>
          </a:p>
          <a:p>
            <a:pPr defTabSz="914318">
              <a:defRPr/>
            </a:pPr>
            <a:endParaRPr lang="en-US" b="0" i="0" baseline="0" dirty="0" smtClean="0">
              <a:solidFill>
                <a:srgbClr val="FF0000"/>
              </a:solidFill>
            </a:endParaRPr>
          </a:p>
          <a:p>
            <a:pPr defTabSz="914318">
              <a:defRPr/>
            </a:pPr>
            <a:r>
              <a:rPr lang="en-US" b="0" i="0" baseline="0" dirty="0" smtClean="0">
                <a:solidFill>
                  <a:srgbClr val="FF0000"/>
                </a:solidFill>
              </a:rPr>
              <a:t>&lt;CLICK&gt;</a:t>
            </a:r>
            <a:endParaRPr lang="en-US" b="0" i="1" baseline="0" dirty="0" smtClean="0">
              <a:solidFill>
                <a:srgbClr val="FF0000"/>
              </a:solidFill>
            </a:endParaRPr>
          </a:p>
          <a:p>
            <a:pPr defTabSz="914318">
              <a:defRPr/>
            </a:pPr>
            <a:endParaRPr lang="en-US" i="0" baseline="0" dirty="0" smtClean="0"/>
          </a:p>
          <a:p>
            <a:pPr defTabSz="914318">
              <a:defRPr/>
            </a:pPr>
            <a:r>
              <a:rPr lang="en-US" baseline="0" dirty="0" smtClean="0"/>
              <a:t>Lastly, QAD has software to support key, mandatory MMOG/LE requirements such as ERP, Customer EDI, Supplier EDI or Web, Metrics, Process Maps and Work Instructions.</a:t>
            </a:r>
          </a:p>
          <a:p>
            <a:pPr defTabSz="914318">
              <a:defRPr/>
            </a:pPr>
            <a:endParaRPr lang="en-US" i="0" baseline="0" dirty="0" smtClean="0"/>
          </a:p>
          <a:p>
            <a:endParaRPr lang="en-US" i="1" baseline="0" dirty="0" smtClean="0"/>
          </a:p>
        </p:txBody>
      </p:sp>
      <p:sp>
        <p:nvSpPr>
          <p:cNvPr id="4" name="Slide Number Placeholder 3"/>
          <p:cNvSpPr>
            <a:spLocks noGrp="1"/>
          </p:cNvSpPr>
          <p:nvPr>
            <p:ph type="sldNum" sz="quarter" idx="10"/>
          </p:nvPr>
        </p:nvSpPr>
        <p:spPr/>
        <p:txBody>
          <a:bodyPr/>
          <a:lstStyle/>
          <a:p>
            <a:fld id="{955F40EC-4A45-4BA0-88E8-AEAD7F90807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MMOG/LE is an assessment tool used i</a:t>
            </a:r>
            <a:r>
              <a:rPr lang="en-US" baseline="0" dirty="0" smtClean="0"/>
              <a:t>n the automotive industry by</a:t>
            </a:r>
            <a:r>
              <a:rPr lang="en-US" dirty="0" smtClean="0"/>
              <a:t> materials management and logistics personnel to evaluate and choose their suppliers. It helps companies assess their supply chain capabilities as</a:t>
            </a:r>
            <a:r>
              <a:rPr lang="en-US" baseline="0" dirty="0" smtClean="0"/>
              <a:t> compared to</a:t>
            </a:r>
            <a:r>
              <a:rPr lang="en-US" dirty="0" smtClean="0"/>
              <a:t> industry best practices. </a:t>
            </a:r>
          </a:p>
          <a:p>
            <a:endParaRPr lang="en-US" dirty="0" smtClean="0"/>
          </a:p>
          <a:p>
            <a:r>
              <a:rPr lang="en-US" dirty="0" smtClean="0"/>
              <a:t>&lt;CLICK&gt;</a:t>
            </a:r>
          </a:p>
          <a:p>
            <a:endParaRPr lang="en-US" dirty="0" smtClean="0"/>
          </a:p>
          <a:p>
            <a:r>
              <a:rPr lang="en-US" dirty="0" smtClean="0"/>
              <a:t>MMOG/LE</a:t>
            </a:r>
            <a:r>
              <a:rPr lang="en-US" baseline="0" dirty="0" smtClean="0"/>
              <a:t> because it contains a set of best practices for managing your supply chain, materials and logistics operations, it is also used as a recommended standard throughout the industry.</a:t>
            </a:r>
          </a:p>
          <a:p>
            <a:endParaRPr lang="en-US" baseline="0" dirty="0" smtClean="0"/>
          </a:p>
          <a:p>
            <a:r>
              <a:rPr lang="en-US" baseline="0" dirty="0" smtClean="0"/>
              <a:t>&lt;CLICK)</a:t>
            </a:r>
            <a:endParaRPr lang="en-US" dirty="0" smtClean="0"/>
          </a:p>
          <a:p>
            <a:endParaRPr lang="en-US" dirty="0" smtClean="0"/>
          </a:p>
          <a:p>
            <a:pPr defTabSz="914318">
              <a:defRPr/>
            </a:pPr>
            <a:r>
              <a:rPr lang="en-US" dirty="0" smtClean="0"/>
              <a:t>In fact, MMOG/LE is often likened to delivery performance, what ISO/TS 16949 is to quality.  And, in many cases the two are considered complimentary to each other.</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55F40EC-4A45-4BA0-88E8-AEAD7F90807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the assessment is completed, it outputs an overall score of A, B, or C. An A score represents that a supplier demonstrates that that materials management processes are used in the facility are best practice. Although a score of an A has been achieved, an action plan should still be created to eliminate any unmet criteria. To be a level A, a supplier must be compliant to all F3 questions, non-compliant to less than 6 F2 criteria, and have an overall total score of 90% or higher. A B-level shows that an organization is deficient in several areas that may impact its ability to support the needs of the customer. An action plan should be developed and implemented to meet the needs of the business and its customers. To be a level B, a supplier must be compliant in all F3 criteria, non-compliant to anywhere between 6 and 12 F2 criteria, and have an overall score of 75-89%. C is the lowest score a company can be. A C level organization is deficient in several key criteria and could cause serious or prolonged issues to the customer. And action plan should be developed immediately and implemented in a timely manner to ensure that processes are not disrupted internally or with their customers. A supplier is automatically a C-level supplier if they are not compliant to any F3 criteria and/or not compliant to more than 13 F2 criteria, and have a score under 75%.</a:t>
            </a:r>
            <a:endParaRPr lang="en-US" dirty="0"/>
          </a:p>
        </p:txBody>
      </p:sp>
      <p:sp>
        <p:nvSpPr>
          <p:cNvPr id="4" name="Slide Number Placeholder 3"/>
          <p:cNvSpPr>
            <a:spLocks noGrp="1"/>
          </p:cNvSpPr>
          <p:nvPr>
            <p:ph type="sldNum" sz="quarter" idx="10"/>
          </p:nvPr>
        </p:nvSpPr>
        <p:spPr/>
        <p:txBody>
          <a:bodyPr/>
          <a:lstStyle/>
          <a:p>
            <a:fld id="{F400B789-7AFE-4DEE-A53F-13312F8BF260}" type="slidenum">
              <a:rPr lang="en-US" smtClean="0">
                <a:solidFill>
                  <a:prstClr val="black"/>
                </a:solidFill>
              </a:rPr>
              <a:pPr/>
              <a:t>7</a:t>
            </a:fld>
            <a:endParaRPr lang="en-US">
              <a:solidFill>
                <a:prstClr val="black"/>
              </a:solidFill>
            </a:endParaRPr>
          </a:p>
        </p:txBody>
      </p:sp>
    </p:spTree>
    <p:extLst>
      <p:ext uri="{BB962C8B-B14F-4D97-AF65-F5344CB8AC3E}">
        <p14:creationId xmlns="" xmlns:p14="http://schemas.microsoft.com/office/powerpoint/2010/main" val="304045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smtClean="0"/>
              <a:t>The</a:t>
            </a:r>
            <a:r>
              <a:rPr lang="en-US" baseline="0" dirty="0" smtClean="0"/>
              <a:t> self assessment is in the form of an Excel spreadsheet containing </a:t>
            </a:r>
            <a:r>
              <a:rPr lang="en-US" dirty="0" smtClean="0"/>
              <a:t>six chapters and 206 criteria. OEMs or customers ask sub suppliers to go through all of 206 criteria and indicate if they meet each one.  An assessment is typically required initially for all production and after sales or after market suppliers and then annually each year thereafter.  OEMs or customers may audit MMOG/LE assessments with their suppliers for new business, on a new product launch or poor delivery performance. </a:t>
            </a:r>
          </a:p>
          <a:p>
            <a:pPr defTabSz="914318">
              <a:defRPr/>
            </a:pPr>
            <a:endParaRPr lang="en-US" b="1" dirty="0" smtClean="0"/>
          </a:p>
          <a:p>
            <a:pPr defTabSz="914318">
              <a:defRPr/>
            </a:pPr>
            <a:endParaRPr lang="en-US" b="1" dirty="0" smtClean="0"/>
          </a:p>
        </p:txBody>
      </p:sp>
      <p:sp>
        <p:nvSpPr>
          <p:cNvPr id="4" name="Slide Number Placeholder 3"/>
          <p:cNvSpPr>
            <a:spLocks noGrp="1"/>
          </p:cNvSpPr>
          <p:nvPr>
            <p:ph type="sldNum" sz="quarter" idx="10"/>
          </p:nvPr>
        </p:nvSpPr>
        <p:spPr/>
        <p:txBody>
          <a:bodyPr/>
          <a:lstStyle/>
          <a:p>
            <a:pPr>
              <a:defRPr/>
            </a:pPr>
            <a:fld id="{285D7F4A-AC1B-42C6-8CE0-8851DA3E3043}"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process map helps to pictorially show all the key processes that are examined in the MMOG/LE assessment: everything from receiving EDI forecasts and schedules from the customer to shipping the material out the door.   </a:t>
            </a:r>
          </a:p>
          <a:p>
            <a:endParaRPr lang="en-US" baseline="0" dirty="0" smtClean="0"/>
          </a:p>
          <a:p>
            <a:r>
              <a:rPr lang="en-US" baseline="0" dirty="0" smtClean="0"/>
              <a:t>&lt;CLICK&gt;</a:t>
            </a:r>
          </a:p>
          <a:p>
            <a:endParaRPr lang="en-US" baseline="0" dirty="0" smtClean="0"/>
          </a:p>
          <a:p>
            <a:r>
              <a:rPr lang="en-US" baseline="0" dirty="0" smtClean="0"/>
              <a:t>Across the top in red are the six chapters which are covered in the MMOG/LE assessment.  They are Strategy and Improvement, Work Organization, Production and Capacity Planning, Customer Interface and Production and Product Control and Supplier Interface.  </a:t>
            </a:r>
          </a:p>
        </p:txBody>
      </p:sp>
      <p:sp>
        <p:nvSpPr>
          <p:cNvPr id="4" name="Slide Number Placeholder 3"/>
          <p:cNvSpPr>
            <a:spLocks noGrp="1"/>
          </p:cNvSpPr>
          <p:nvPr>
            <p:ph type="sldNum" sz="quarter" idx="10"/>
          </p:nvPr>
        </p:nvSpPr>
        <p:spPr/>
        <p:txBody>
          <a:bodyPr/>
          <a:lstStyle/>
          <a:p>
            <a:pPr>
              <a:defRPr/>
            </a:pPr>
            <a:fld id="{285D7F4A-AC1B-42C6-8CE0-8851DA3E3043}"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5D7F4A-AC1B-42C6-8CE0-8851DA3E3043}"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5F40EC-4A45-4BA0-88E8-AEAD7F90807E}"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a:srcRect/>
          <a:stretch>
            <a:fillRect/>
          </a:stretch>
        </p:blipFill>
        <p:spPr bwMode="auto">
          <a:xfrm>
            <a:off x="0" y="3228076"/>
            <a:ext cx="9142413" cy="3657600"/>
          </a:xfrm>
          <a:prstGeom prst="rect">
            <a:avLst/>
          </a:prstGeom>
          <a:noFill/>
          <a:ln w="9525">
            <a:noFill/>
            <a:miter lim="800000"/>
            <a:headEnd/>
            <a:tailEnd/>
          </a:ln>
          <a:effectLst/>
        </p:spPr>
      </p:pic>
      <p:sp>
        <p:nvSpPr>
          <p:cNvPr id="9" name="Title Placeholder 1"/>
          <p:cNvSpPr>
            <a:spLocks noGrp="1"/>
          </p:cNvSpPr>
          <p:nvPr>
            <p:ph type="title"/>
          </p:nvPr>
        </p:nvSpPr>
        <p:spPr>
          <a:xfrm>
            <a:off x="457200" y="607452"/>
            <a:ext cx="8229600" cy="70541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4" name="Text Placeholder 13"/>
          <p:cNvSpPr>
            <a:spLocks noGrp="1"/>
          </p:cNvSpPr>
          <p:nvPr>
            <p:ph type="body" sz="quarter" idx="10" hasCustomPrompt="1"/>
          </p:nvPr>
        </p:nvSpPr>
        <p:spPr>
          <a:xfrm>
            <a:off x="457200" y="141763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dirty="0" smtClean="0"/>
              <a:t>Author/Date</a:t>
            </a:r>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13422709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4BB98E-714A-4359-BD27-E7ACBFFAB5FB}" type="datetime1">
              <a:rPr lang="en-US" smtClean="0"/>
              <a:pPr/>
              <a:t>9/8/2012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576FF20-B4B6-4F92-BF6D-021ECEDE61D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2000" b="0"/>
            </a:lvl1pPr>
          </a:lstStyle>
          <a:p>
            <a:fld id="{D295FD85-0E9A-9A4B-AEA4-CF6493BFD0E6}" type="slidenum">
              <a:rPr lang="en-US" smtClean="0"/>
              <a:pPr/>
              <a:t>‹#›</a:t>
            </a:fld>
            <a:endParaRPr lang="en-US" dirty="0"/>
          </a:p>
        </p:txBody>
      </p:sp>
      <p:sp>
        <p:nvSpPr>
          <p:cNvPr id="3" name="Content Placeholder 2"/>
          <p:cNvSpPr>
            <a:spLocks noGrp="1"/>
          </p:cNvSpPr>
          <p:nvPr>
            <p:ph idx="1"/>
          </p:nvPr>
        </p:nvSpPr>
        <p:spPr>
          <a:xfrm>
            <a:off x="457200" y="1316182"/>
            <a:ext cx="8229600" cy="4999951"/>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57200" y="607452"/>
            <a:ext cx="8229600" cy="70873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6" name="Text Placeholder 15"/>
          <p:cNvSpPr>
            <a:spLocks noGrp="1"/>
          </p:cNvSpPr>
          <p:nvPr>
            <p:ph type="body" sz="quarter" idx="11"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22306260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95FD85-0E9A-9A4B-AEA4-CF6493BFD0E6}" type="slidenum">
              <a:rPr lang="en-US" smtClean="0"/>
              <a:pPr/>
              <a:t>‹#›</a:t>
            </a:fld>
            <a:endParaRPr lang="en-US" dirty="0"/>
          </a:p>
        </p:txBody>
      </p:sp>
      <p:sp>
        <p:nvSpPr>
          <p:cNvPr id="8" name="Text Placeholder 13"/>
          <p:cNvSpPr>
            <a:spLocks noGrp="1"/>
          </p:cNvSpPr>
          <p:nvPr>
            <p:ph type="body" sz="quarter" idx="10" hasCustomPrompt="1"/>
          </p:nvPr>
        </p:nvSpPr>
        <p:spPr>
          <a:xfrm>
            <a:off x="455243" y="3428408"/>
            <a:ext cx="8229600" cy="349250"/>
          </a:xfrm>
        </p:spPr>
        <p:txBody>
          <a:bodyPr>
            <a:noAutofit/>
          </a:bodyPr>
          <a:lstStyle>
            <a:lvl1pPr marL="0" indent="0">
              <a:buFontTx/>
              <a:buNone/>
              <a:defRPr sz="2000" b="1">
                <a:solidFill>
                  <a:schemeClr val="tx1">
                    <a:lumMod val="75000"/>
                    <a:lumOff val="25000"/>
                  </a:schemeClr>
                </a:solidFill>
              </a:defRPr>
            </a:lvl1pPr>
          </a:lstStyle>
          <a:p>
            <a:pPr lvl="0"/>
            <a:r>
              <a:rPr lang="en-US" dirty="0" smtClean="0"/>
              <a:t>Author/Date</a:t>
            </a:r>
          </a:p>
        </p:txBody>
      </p:sp>
      <p:sp>
        <p:nvSpPr>
          <p:cNvPr id="7" name="Title Placeholder 1"/>
          <p:cNvSpPr>
            <a:spLocks noGrp="1"/>
          </p:cNvSpPr>
          <p:nvPr>
            <p:ph type="title"/>
          </p:nvPr>
        </p:nvSpPr>
        <p:spPr>
          <a:xfrm>
            <a:off x="455243" y="2618222"/>
            <a:ext cx="8229600" cy="810186"/>
          </a:xfrm>
          <a:prstGeom prst="rect">
            <a:avLst/>
          </a:prstGeom>
        </p:spPr>
        <p:txBody>
          <a:bodyPr vert="horz" lIns="91440" tIns="45720" rIns="91440" bIns="45720" rtlCol="0" anchor="ctr">
            <a:normAutofit/>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9" name="Text Placeholder 15"/>
          <p:cNvSpPr>
            <a:spLocks noGrp="1"/>
          </p:cNvSpPr>
          <p:nvPr>
            <p:ph type="body" sz="quarter" idx="11" hasCustomPrompt="1"/>
          </p:nvPr>
        </p:nvSpPr>
        <p:spPr>
          <a:xfrm>
            <a:off x="455243" y="219015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2414623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a:t>
            </a:fld>
            <a:endParaRPr lang="en-US" dirty="0"/>
          </a:p>
        </p:txBody>
      </p:sp>
      <p:sp>
        <p:nvSpPr>
          <p:cNvPr id="3" name="Content Placeholder 2"/>
          <p:cNvSpPr>
            <a:spLocks noGrp="1"/>
          </p:cNvSpPr>
          <p:nvPr>
            <p:ph sz="half" idx="1"/>
          </p:nvPr>
        </p:nvSpPr>
        <p:spPr>
          <a:xfrm>
            <a:off x="457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7638"/>
            <a:ext cx="4038600" cy="489849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8"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6643506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95FD85-0E9A-9A4B-AEA4-CF6493BFD0E6}" type="slidenum">
              <a:rPr lang="en-US" smtClean="0"/>
              <a:pPr/>
              <a:t>‹#›</a:t>
            </a:fld>
            <a:endParaRPr lang="en-US"/>
          </a:p>
        </p:txBody>
      </p:sp>
      <p:sp>
        <p:nvSpPr>
          <p:cNvPr id="6" name="Content Placeholder 5"/>
          <p:cNvSpPr>
            <a:spLocks noGrp="1"/>
          </p:cNvSpPr>
          <p:nvPr>
            <p:ph sz="quarter" idx="4"/>
          </p:nvPr>
        </p:nvSpPr>
        <p:spPr>
          <a:xfrm>
            <a:off x="4645025" y="2064444"/>
            <a:ext cx="4041775" cy="4234755"/>
          </a:xfrm>
        </p:spPr>
        <p:txBody>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45025" y="1424683"/>
            <a:ext cx="4041775"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4" name="Content Placeholder 3"/>
          <p:cNvSpPr>
            <a:spLocks noGrp="1"/>
          </p:cNvSpPr>
          <p:nvPr>
            <p:ph sz="half" idx="2"/>
          </p:nvPr>
        </p:nvSpPr>
        <p:spPr>
          <a:xfrm>
            <a:off x="457200" y="2064444"/>
            <a:ext cx="4040188" cy="4234755"/>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hasCustomPrompt="1"/>
          </p:nvPr>
        </p:nvSpPr>
        <p:spPr>
          <a:xfrm>
            <a:off x="457200" y="1424683"/>
            <a:ext cx="4040188" cy="639762"/>
          </a:xfrm>
        </p:spPr>
        <p:txBody>
          <a:bodyPr anchor="ctr"/>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title</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10"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171927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123692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 of Items/Nam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a:t>
            </a:fld>
            <a:endParaRPr lang="en-US"/>
          </a:p>
        </p:txBody>
      </p:sp>
      <p:sp>
        <p:nvSpPr>
          <p:cNvPr id="8" name="Content Placeholder 3"/>
          <p:cNvSpPr>
            <a:spLocks noGrp="1"/>
          </p:cNvSpPr>
          <p:nvPr>
            <p:ph sz="half" idx="16" hasCustomPrompt="1"/>
          </p:nvPr>
        </p:nvSpPr>
        <p:spPr>
          <a:xfrm>
            <a:off x="5886173" y="1420041"/>
            <a:ext cx="2800627"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9" name="Content Placeholder 3"/>
          <p:cNvSpPr>
            <a:spLocks noGrp="1"/>
          </p:cNvSpPr>
          <p:nvPr>
            <p:ph sz="half" idx="17" hasCustomPrompt="1"/>
          </p:nvPr>
        </p:nvSpPr>
        <p:spPr>
          <a:xfrm>
            <a:off x="3235738" y="1420041"/>
            <a:ext cx="2650435"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7" name="Content Placeholder 3"/>
          <p:cNvSpPr>
            <a:spLocks noGrp="1"/>
          </p:cNvSpPr>
          <p:nvPr>
            <p:ph sz="half" idx="15" hasCustomPrompt="1"/>
          </p:nvPr>
        </p:nvSpPr>
        <p:spPr>
          <a:xfrm>
            <a:off x="456655" y="1420041"/>
            <a:ext cx="2779084" cy="4819523"/>
          </a:xfrm>
          <a:prstGeom prst="rect">
            <a:avLst/>
          </a:prstGeom>
        </p:spPr>
        <p:txBody>
          <a:bodyPr>
            <a:normAutofit/>
          </a:bodyPr>
          <a:lstStyle>
            <a:lvl1pPr marL="0" indent="0">
              <a:spcBef>
                <a:spcPts val="0"/>
              </a:spcBef>
              <a:buClr>
                <a:schemeClr val="accent6"/>
              </a:buClr>
              <a:buFontTx/>
              <a:buNone/>
              <a:defRPr sz="2000" baseline="0">
                <a:solidFill>
                  <a:schemeClr val="tx1">
                    <a:lumMod val="75000"/>
                    <a:lumOff val="25000"/>
                  </a:schemeClr>
                </a:solidFill>
                <a:latin typeface="Century Gothic" pitchFamily="34" charset="0"/>
              </a:defRPr>
            </a:lvl1pPr>
            <a:lvl2pPr marL="266700" indent="0">
              <a:spcBef>
                <a:spcPts val="0"/>
              </a:spcBef>
              <a:buClr>
                <a:schemeClr val="accent6"/>
              </a:buClr>
              <a:buFontTx/>
              <a:buNone/>
              <a:defRPr sz="1800">
                <a:solidFill>
                  <a:schemeClr val="tx1">
                    <a:lumMod val="75000"/>
                    <a:lumOff val="25000"/>
                  </a:schemeClr>
                </a:solidFill>
                <a:latin typeface="Century Gothic" pitchFamily="34" charset="0"/>
              </a:defRPr>
            </a:lvl2pPr>
            <a:lvl3pPr marL="715963" indent="-180975">
              <a:spcBef>
                <a:spcPts val="1200"/>
              </a:spcBef>
              <a:buClr>
                <a:schemeClr val="accent6"/>
              </a:buClr>
              <a:defRPr sz="2400">
                <a:solidFill>
                  <a:srgbClr val="666666"/>
                </a:solidFill>
                <a:latin typeface="Century Gothic" pitchFamily="34" charset="0"/>
              </a:defRPr>
            </a:lvl3pPr>
            <a:lvl4pPr marL="982663" indent="-266700">
              <a:spcBef>
                <a:spcPts val="1200"/>
              </a:spcBef>
              <a:buClr>
                <a:schemeClr val="accent6"/>
              </a:buClr>
              <a:defRPr sz="2000">
                <a:solidFill>
                  <a:srgbClr val="666666"/>
                </a:solidFill>
                <a:latin typeface="Century Gothic" pitchFamily="34" charset="0"/>
              </a:defRPr>
            </a:lvl4pPr>
            <a:lvl5pPr marL="1165225" indent="-182563">
              <a:spcBef>
                <a:spcPts val="1200"/>
              </a:spcBef>
              <a:buClr>
                <a:schemeClr val="accent6"/>
              </a:buClr>
              <a:defRPr sz="2000">
                <a:solidFill>
                  <a:srgbClr val="666666"/>
                </a:solidFill>
                <a:latin typeface="Century Gothic" pitchFamily="34" charset="0"/>
              </a:defRPr>
            </a:lvl5pPr>
            <a:lvl6pPr>
              <a:defRPr sz="1800"/>
            </a:lvl6pPr>
            <a:lvl7pPr>
              <a:defRPr sz="1800"/>
            </a:lvl7pPr>
            <a:lvl8pPr>
              <a:defRPr sz="1800"/>
            </a:lvl8pPr>
            <a:lvl9pPr>
              <a:defRPr sz="1800"/>
            </a:lvl9pPr>
          </a:lstStyle>
          <a:p>
            <a:pPr lvl="0"/>
            <a:r>
              <a:rPr lang="en-US" dirty="0" smtClean="0"/>
              <a:t>Click to edit Un-bulleted List</a:t>
            </a:r>
          </a:p>
          <a:p>
            <a:pPr lvl="1"/>
            <a:r>
              <a:rPr lang="en-US" dirty="0" smtClean="0"/>
              <a:t>Second level</a:t>
            </a:r>
          </a:p>
        </p:txBody>
      </p:sp>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Tree>
    <p:extLst>
      <p:ext uri="{BB962C8B-B14F-4D97-AF65-F5344CB8AC3E}">
        <p14:creationId xmlns:p14="http://schemas.microsoft.com/office/powerpoint/2010/main" xmlns="" val="3742002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295FD85-0E9A-9A4B-AEA4-CF6493BFD0E6}" type="slidenum">
              <a:rPr lang="en-US" smtClean="0"/>
              <a:pPr/>
              <a:t>‹#›</a:t>
            </a:fld>
            <a:endParaRPr lang="en-US"/>
          </a:p>
        </p:txBody>
      </p:sp>
    </p:spTree>
    <p:extLst>
      <p:ext uri="{BB962C8B-B14F-4D97-AF65-F5344CB8AC3E}">
        <p14:creationId xmlns:p14="http://schemas.microsoft.com/office/powerpoint/2010/main" xmlns="" val="1295535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295FD85-0E9A-9A4B-AEA4-CF6493BFD0E6}" type="slidenum">
              <a:rPr lang="en-US" smtClean="0"/>
              <a:pPr/>
              <a:t>‹#›</a:t>
            </a:fld>
            <a:endParaRPr lang="en-US" dirty="0"/>
          </a:p>
        </p:txBody>
      </p:sp>
      <p:sp>
        <p:nvSpPr>
          <p:cNvPr id="4" name="Text Placeholder 15"/>
          <p:cNvSpPr>
            <a:spLocks noGrp="1"/>
          </p:cNvSpPr>
          <p:nvPr>
            <p:ph type="body" sz="quarter" idx="13" hasCustomPrompt="1"/>
          </p:nvPr>
        </p:nvSpPr>
        <p:spPr>
          <a:xfrm>
            <a:off x="457200" y="179388"/>
            <a:ext cx="8229600" cy="428625"/>
          </a:xfrm>
        </p:spPr>
        <p:txBody>
          <a:bodyPr anchor="b">
            <a:noAutofit/>
          </a:bodyPr>
          <a:lstStyle>
            <a:lvl1pPr marL="0" indent="0">
              <a:buFontTx/>
              <a:buNone/>
              <a:defRPr sz="2000" b="1">
                <a:solidFill>
                  <a:srgbClr val="4F81BD"/>
                </a:solidFill>
              </a:defRPr>
            </a:lvl1pPr>
          </a:lstStyle>
          <a:p>
            <a:pPr lvl="0"/>
            <a:r>
              <a:rPr lang="en-US" dirty="0" smtClean="0"/>
              <a:t>Sub Title/Emphasis</a:t>
            </a:r>
            <a:endParaRPr lang="en-US" dirty="0"/>
          </a:p>
        </p:txBody>
      </p:sp>
      <p:sp>
        <p:nvSpPr>
          <p:cNvPr id="5" name="Picture Placeholder 2"/>
          <p:cNvSpPr>
            <a:spLocks noGrp="1"/>
          </p:cNvSpPr>
          <p:nvPr>
            <p:ph type="pic" idx="1"/>
          </p:nvPr>
        </p:nvSpPr>
        <p:spPr>
          <a:xfrm>
            <a:off x="457200" y="1417637"/>
            <a:ext cx="8229600" cy="4864629"/>
          </a:xfrm>
        </p:spPr>
        <p:txBody>
          <a:bodyPr>
            <a:normAutofit/>
          </a:bodyPr>
          <a:lstStyle>
            <a:lvl1pPr marL="0" indent="0">
              <a:buNone/>
              <a:defRPr sz="28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xmlns="" val="706750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12"/>
          <a:srcRect/>
          <a:stretch>
            <a:fillRect/>
          </a:stretch>
        </p:blipFill>
        <p:spPr bwMode="auto">
          <a:xfrm>
            <a:off x="0" y="6021916"/>
            <a:ext cx="9144000" cy="838200"/>
          </a:xfrm>
          <a:prstGeom prst="rect">
            <a:avLst/>
          </a:prstGeom>
          <a:noFill/>
          <a:ln w="9525">
            <a:noFill/>
            <a:miter lim="800000"/>
            <a:headEnd/>
            <a:tailEnd/>
          </a:ln>
          <a:effectLst/>
        </p:spPr>
      </p:pic>
      <p:sp>
        <p:nvSpPr>
          <p:cNvPr id="2" name="Title Placeholder 1"/>
          <p:cNvSpPr>
            <a:spLocks noGrp="1"/>
          </p:cNvSpPr>
          <p:nvPr>
            <p:ph type="title"/>
          </p:nvPr>
        </p:nvSpPr>
        <p:spPr>
          <a:xfrm>
            <a:off x="457200" y="598826"/>
            <a:ext cx="8229600" cy="71652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5349"/>
            <a:ext cx="8229600" cy="49921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922640" y="6460255"/>
            <a:ext cx="2133600" cy="365125"/>
          </a:xfrm>
          <a:prstGeom prst="rect">
            <a:avLst/>
          </a:prstGeom>
        </p:spPr>
        <p:txBody>
          <a:bodyPr vert="horz" lIns="91440" tIns="45720" rIns="91440" bIns="45720" rtlCol="0" anchor="ctr"/>
          <a:lstStyle>
            <a:lvl1pPr algn="r">
              <a:defRPr sz="2000" b="0">
                <a:solidFill>
                  <a:schemeClr val="bg1"/>
                </a:solidFill>
                <a:latin typeface="Century Gothic"/>
                <a:cs typeface="Century Gothic"/>
              </a:defRPr>
            </a:lvl1pPr>
          </a:lstStyle>
          <a:p>
            <a:fld id="{D295FD85-0E9A-9A4B-AEA4-CF6493BFD0E6}" type="slidenum">
              <a:rPr lang="en-US" smtClean="0"/>
              <a:pPr/>
              <a:t>‹#›</a:t>
            </a:fld>
            <a:endParaRPr lang="en-US" dirty="0"/>
          </a:p>
        </p:txBody>
      </p:sp>
    </p:spTree>
    <p:extLst>
      <p:ext uri="{BB962C8B-B14F-4D97-AF65-F5344CB8AC3E}">
        <p14:creationId xmlns:p14="http://schemas.microsoft.com/office/powerpoint/2010/main" xmlns="" val="257986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9" r:id="rId7"/>
    <p:sldLayoutId id="2147483655" r:id="rId8"/>
    <p:sldLayoutId id="2147483660" r:id="rId9"/>
    <p:sldLayoutId id="2147483661" r:id="rId10"/>
  </p:sldLayoutIdLst>
  <p:timing>
    <p:tnLst>
      <p:par>
        <p:cTn id="1" dur="indefinite" restart="never" nodeType="tmRoot"/>
      </p:par>
    </p:tnLst>
  </p:timing>
  <p:hf hdr="0" ftr="0" dt="0"/>
  <p:txStyles>
    <p:titleStyle>
      <a:lvl1pPr algn="l" defTabSz="457200" rtl="0" eaLnBrk="1" latinLnBrk="0" hangingPunct="1">
        <a:spcBef>
          <a:spcPct val="0"/>
        </a:spcBef>
        <a:buNone/>
        <a:defRPr sz="3200" b="1" kern="1200">
          <a:solidFill>
            <a:schemeClr val="tx1">
              <a:lumMod val="75000"/>
              <a:lumOff val="25000"/>
            </a:schemeClr>
          </a:solidFill>
          <a:latin typeface="Century Gothic"/>
          <a:ea typeface="+mj-ea"/>
          <a:cs typeface="Century Gothic"/>
        </a:defRPr>
      </a:lvl1pPr>
    </p:titleStyle>
    <p:bodyStyle>
      <a:lvl1pPr marL="342900" indent="-342900" algn="l" defTabSz="457200" rtl="0" eaLnBrk="1" latinLnBrk="0" hangingPunct="1">
        <a:spcBef>
          <a:spcPct val="20000"/>
        </a:spcBef>
        <a:buClr>
          <a:schemeClr val="accent6"/>
        </a:buClr>
        <a:buFont typeface="Arial"/>
        <a:buChar char="•"/>
        <a:defRPr sz="2800" kern="1200">
          <a:solidFill>
            <a:schemeClr val="tx1">
              <a:lumMod val="75000"/>
              <a:lumOff val="25000"/>
            </a:schemeClr>
          </a:solidFill>
          <a:latin typeface="Century Gothic"/>
          <a:ea typeface="+mn-ea"/>
          <a:cs typeface="Century Gothic"/>
        </a:defRPr>
      </a:lvl1pPr>
      <a:lvl2pPr marL="742950" indent="-285750" algn="l" defTabSz="457200" rtl="0" eaLnBrk="1" latinLnBrk="0" hangingPunct="1">
        <a:spcBef>
          <a:spcPct val="20000"/>
        </a:spcBef>
        <a:buClr>
          <a:schemeClr val="accent6"/>
        </a:buClr>
        <a:buFont typeface="Lucida Grande"/>
        <a:buChar char="-"/>
        <a:defRPr sz="2400" kern="1200">
          <a:solidFill>
            <a:schemeClr val="tx1">
              <a:lumMod val="75000"/>
              <a:lumOff val="25000"/>
            </a:schemeClr>
          </a:solidFill>
          <a:latin typeface="Century Gothic"/>
          <a:ea typeface="+mn-ea"/>
          <a:cs typeface="Century Gothic"/>
        </a:defRPr>
      </a:lvl2pPr>
      <a:lvl3pPr marL="1143000" indent="-228600" algn="l" defTabSz="457200" rtl="0" eaLnBrk="1" latinLnBrk="0" hangingPunct="1">
        <a:spcBef>
          <a:spcPct val="20000"/>
        </a:spcBef>
        <a:buClr>
          <a:schemeClr val="accent6"/>
        </a:buClr>
        <a:buFont typeface="Arial"/>
        <a:buChar char="•"/>
        <a:defRPr sz="2000" kern="1200">
          <a:solidFill>
            <a:schemeClr val="tx1">
              <a:lumMod val="75000"/>
              <a:lumOff val="25000"/>
            </a:schemeClr>
          </a:solidFill>
          <a:latin typeface="Century Gothic"/>
          <a:ea typeface="+mn-ea"/>
          <a:cs typeface="Century Gothic"/>
        </a:defRPr>
      </a:lvl3pPr>
      <a:lvl4pPr marL="1600200" indent="-228600" algn="l" defTabSz="457200" rtl="0" eaLnBrk="1" latinLnBrk="0" hangingPunct="1">
        <a:spcBef>
          <a:spcPct val="20000"/>
        </a:spcBef>
        <a:buClr>
          <a:schemeClr val="accent6"/>
        </a:buClr>
        <a:buFont typeface="Lucida Grande"/>
        <a:buChar char="-"/>
        <a:defRPr sz="1800" kern="1200">
          <a:solidFill>
            <a:schemeClr val="tx1">
              <a:lumMod val="75000"/>
              <a:lumOff val="25000"/>
            </a:schemeClr>
          </a:solidFill>
          <a:latin typeface="Century Gothic"/>
          <a:ea typeface="+mn-ea"/>
          <a:cs typeface="Century Gothic"/>
        </a:defRPr>
      </a:lvl4pPr>
      <a:lvl5pPr marL="2057400" indent="-228600" algn="l" defTabSz="457200" rtl="0" eaLnBrk="1" latinLnBrk="0" hangingPunct="1">
        <a:spcBef>
          <a:spcPct val="20000"/>
        </a:spcBef>
        <a:buClr>
          <a:schemeClr val="accent6"/>
        </a:buClr>
        <a:buFont typeface="Arial"/>
        <a:buChar char="•"/>
        <a:defRPr sz="1800" kern="1200">
          <a:solidFill>
            <a:schemeClr val="tx1">
              <a:lumMod val="75000"/>
              <a:lumOff val="25000"/>
            </a:schemeClr>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odette.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MMOG/LE - Tips for Complying with the OEM Submission</a:t>
            </a:r>
            <a:endParaRPr lang="en-US" dirty="0"/>
          </a:p>
        </p:txBody>
      </p:sp>
      <p:sp>
        <p:nvSpPr>
          <p:cNvPr id="3" name="Text Placeholder 2"/>
          <p:cNvSpPr>
            <a:spLocks noGrp="1"/>
          </p:cNvSpPr>
          <p:nvPr>
            <p:ph type="body" sz="quarter" idx="10"/>
          </p:nvPr>
        </p:nvSpPr>
        <p:spPr/>
        <p:txBody>
          <a:bodyPr/>
          <a:lstStyle/>
          <a:p>
            <a:r>
              <a:rPr lang="en-US" dirty="0" smtClean="0"/>
              <a:t/>
            </a:r>
            <a:br>
              <a:rPr lang="en-US" dirty="0" smtClean="0"/>
            </a:br>
            <a:r>
              <a:rPr lang="en-US" dirty="0" smtClean="0"/>
              <a:t>Terry </a:t>
            </a:r>
            <a:r>
              <a:rPr lang="en-US" dirty="0" smtClean="0"/>
              <a:t>Onica, QAD</a:t>
            </a:r>
          </a:p>
          <a:p>
            <a:r>
              <a:rPr lang="en-US" dirty="0" smtClean="0"/>
              <a:t>tjo@qad.com</a:t>
            </a:r>
            <a:endParaRPr lang="en-US" dirty="0" smtClean="0"/>
          </a:p>
          <a:p>
            <a:r>
              <a:rPr lang="en-US" dirty="0" smtClean="0"/>
              <a:t>Director, </a:t>
            </a:r>
            <a:r>
              <a:rPr lang="en-US" dirty="0" smtClean="0"/>
              <a:t>Automotive</a:t>
            </a:r>
            <a:endParaRPr lang="en-US" dirty="0" smtClean="0"/>
          </a:p>
        </p:txBody>
      </p:sp>
      <p:sp>
        <p:nvSpPr>
          <p:cNvPr id="12" name="Text Placeholder 1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xmlns="" val="3956337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2452" y="366067"/>
            <a:ext cx="8229600" cy="716523"/>
          </a:xfrm>
          <a:prstGeom prst="rect">
            <a:avLst/>
          </a:prstGeom>
        </p:spPr>
        <p:txBody>
          <a:bodyPr vert="horz" lIns="91427" tIns="45714" rIns="91427" bIns="45714" rtlCol="0" anchor="ctr">
            <a:normAutofit/>
          </a:bodyPr>
          <a:lstStyle/>
          <a:p>
            <a:pPr algn="ctr" fontAlgn="auto">
              <a:spcAft>
                <a:spcPts val="0"/>
              </a:spcAft>
              <a:defRPr/>
            </a:pPr>
            <a:endParaRPr lang="en-US" sz="1400" b="1" dirty="0" smtClean="0">
              <a:solidFill>
                <a:srgbClr val="800000"/>
              </a:solidFill>
              <a:latin typeface="+mj-lt"/>
              <a:ea typeface="+mj-ea"/>
              <a:cs typeface="+mj-cs"/>
            </a:endParaRPr>
          </a:p>
        </p:txBody>
      </p:sp>
      <p:graphicFrame>
        <p:nvGraphicFramePr>
          <p:cNvPr id="5" name="Content Placeholder 4"/>
          <p:cNvGraphicFramePr>
            <a:graphicFrameLocks/>
          </p:cNvGraphicFramePr>
          <p:nvPr/>
        </p:nvGraphicFramePr>
        <p:xfrm>
          <a:off x="457200" y="1068236"/>
          <a:ext cx="8229600" cy="5140495"/>
        </p:xfrm>
        <a:graphic>
          <a:graphicData uri="http://schemas.openxmlformats.org/drawingml/2006/table">
            <a:tbl>
              <a:tblPr firstRow="1" bandRow="1">
                <a:tableStyleId>{5C22544A-7EE6-4342-B048-85BDC9FD1C3A}</a:tableStyleId>
              </a:tblPr>
              <a:tblGrid>
                <a:gridCol w="2743200"/>
                <a:gridCol w="2519464"/>
                <a:gridCol w="2966936"/>
              </a:tblGrid>
              <a:tr h="390253">
                <a:tc>
                  <a:txBody>
                    <a:bodyPr/>
                    <a:lstStyle/>
                    <a:p>
                      <a:r>
                        <a:rPr lang="en-US" sz="2000" dirty="0" smtClean="0">
                          <a:solidFill>
                            <a:schemeClr val="bg1"/>
                          </a:solidFill>
                        </a:rPr>
                        <a:t>OEMs Using</a:t>
                      </a:r>
                      <a:endParaRPr lang="en-US" sz="2000" dirty="0">
                        <a:solidFill>
                          <a:schemeClr val="bg1"/>
                        </a:solidFill>
                      </a:endParaRPr>
                    </a:p>
                  </a:txBody>
                  <a:tcPr/>
                </a:tc>
                <a:tc>
                  <a:txBody>
                    <a:bodyPr/>
                    <a:lstStyle/>
                    <a:p>
                      <a:r>
                        <a:rPr lang="en-US" sz="2000" dirty="0" smtClean="0">
                          <a:solidFill>
                            <a:schemeClr val="bg1"/>
                          </a:solidFill>
                        </a:rPr>
                        <a:t>Tier 1 Using</a:t>
                      </a:r>
                      <a:endParaRPr lang="en-US" sz="2000" dirty="0">
                        <a:solidFill>
                          <a:schemeClr val="bg1"/>
                        </a:solidFill>
                      </a:endParaRPr>
                    </a:p>
                  </a:txBody>
                  <a:tcPr/>
                </a:tc>
                <a:tc>
                  <a:txBody>
                    <a:bodyPr/>
                    <a:lstStyle/>
                    <a:p>
                      <a:r>
                        <a:rPr lang="en-US" sz="2000" dirty="0" smtClean="0">
                          <a:solidFill>
                            <a:schemeClr val="bg1"/>
                          </a:solidFill>
                        </a:rPr>
                        <a:t>Tier</a:t>
                      </a:r>
                      <a:r>
                        <a:rPr lang="en-US" sz="2000" baseline="0" dirty="0" smtClean="0">
                          <a:solidFill>
                            <a:schemeClr val="bg1"/>
                          </a:solidFill>
                        </a:rPr>
                        <a:t> 1 Using (cont)</a:t>
                      </a:r>
                      <a:endParaRPr lang="en-US" sz="2000" dirty="0">
                        <a:solidFill>
                          <a:schemeClr val="bg1"/>
                        </a:solidFill>
                      </a:endParaRPr>
                    </a:p>
                  </a:txBody>
                  <a:tcPr/>
                </a:tc>
              </a:tr>
              <a:tr h="356802">
                <a:tc>
                  <a:txBody>
                    <a:bodyPr/>
                    <a:lstStyle/>
                    <a:p>
                      <a:r>
                        <a:rPr lang="en-US" sz="1800" dirty="0" smtClean="0"/>
                        <a:t>Chrysler</a:t>
                      </a:r>
                      <a:endParaRPr lang="en-US" sz="1800" dirty="0"/>
                    </a:p>
                  </a:txBody>
                  <a:tcPr/>
                </a:tc>
                <a:tc>
                  <a:txBody>
                    <a:bodyPr/>
                    <a:lstStyle/>
                    <a:p>
                      <a:r>
                        <a:rPr lang="en-US" sz="1800" dirty="0" err="1" smtClean="0"/>
                        <a:t>Autoliv</a:t>
                      </a:r>
                      <a:endParaRPr lang="en-US" sz="1800" dirty="0"/>
                    </a:p>
                  </a:txBody>
                  <a:tcPr/>
                </a:tc>
                <a:tc>
                  <a:txBody>
                    <a:bodyPr/>
                    <a:lstStyle/>
                    <a:p>
                      <a:r>
                        <a:rPr lang="en-US" sz="1800" dirty="0" smtClean="0"/>
                        <a:t>SNOP</a:t>
                      </a:r>
                      <a:endParaRPr lang="en-US" sz="1800" dirty="0"/>
                    </a:p>
                  </a:txBody>
                  <a:tcPr/>
                </a:tc>
              </a:tr>
              <a:tr h="356802">
                <a:tc>
                  <a:txBody>
                    <a:bodyPr/>
                    <a:lstStyle/>
                    <a:p>
                      <a:pPr marL="0" algn="l" defTabSz="914273" rtl="0" eaLnBrk="1" latinLnBrk="0" hangingPunct="1"/>
                      <a:r>
                        <a:rPr lang="en-US" sz="1800" kern="1200" dirty="0" smtClean="0">
                          <a:solidFill>
                            <a:schemeClr val="dk1"/>
                          </a:solidFill>
                          <a:latin typeface="+mn-lt"/>
                          <a:ea typeface="+mn-ea"/>
                          <a:cs typeface="+mn-cs"/>
                        </a:rPr>
                        <a:t>CNH – Latin America</a:t>
                      </a:r>
                      <a:endParaRPr lang="en-US" sz="1800" kern="1200" dirty="0">
                        <a:solidFill>
                          <a:schemeClr val="dk1"/>
                        </a:solidFill>
                        <a:latin typeface="+mn-lt"/>
                        <a:ea typeface="+mn-ea"/>
                        <a:cs typeface="+mn-cs"/>
                      </a:endParaRPr>
                    </a:p>
                  </a:txBody>
                  <a:tcPr/>
                </a:tc>
                <a:tc>
                  <a:txBody>
                    <a:bodyPr/>
                    <a:lstStyle/>
                    <a:p>
                      <a:r>
                        <a:rPr lang="en-US" sz="1800" dirty="0" err="1" smtClean="0"/>
                        <a:t>Benteler</a:t>
                      </a:r>
                      <a:endParaRPr lang="en-US" sz="1800" dirty="0"/>
                    </a:p>
                  </a:txBody>
                  <a:tcPr/>
                </a:tc>
                <a:tc>
                  <a:txBody>
                    <a:bodyPr/>
                    <a:lstStyle/>
                    <a:p>
                      <a:r>
                        <a:rPr lang="en-US" sz="1800" dirty="0" err="1" smtClean="0"/>
                        <a:t>Valeo</a:t>
                      </a:r>
                      <a:endParaRPr lang="en-US" sz="1800" dirty="0"/>
                    </a:p>
                  </a:txBody>
                  <a:tcPr/>
                </a:tc>
              </a:tr>
              <a:tr h="356802">
                <a:tc>
                  <a:txBody>
                    <a:bodyPr/>
                    <a:lstStyle/>
                    <a:p>
                      <a:r>
                        <a:rPr lang="en-US" sz="1800" dirty="0" smtClean="0"/>
                        <a:t>Ford</a:t>
                      </a:r>
                      <a:endParaRPr lang="en-US" sz="1800" dirty="0"/>
                    </a:p>
                  </a:txBody>
                  <a:tcPr/>
                </a:tc>
                <a:tc>
                  <a:txBody>
                    <a:bodyPr/>
                    <a:lstStyle/>
                    <a:p>
                      <a:r>
                        <a:rPr lang="en-US" sz="1800" dirty="0" err="1" smtClean="0"/>
                        <a:t>Beru</a:t>
                      </a:r>
                      <a:endParaRPr lang="en-US" sz="1800" dirty="0"/>
                    </a:p>
                  </a:txBody>
                  <a:tcPr/>
                </a:tc>
                <a:tc>
                  <a:txBody>
                    <a:bodyPr/>
                    <a:lstStyle/>
                    <a:p>
                      <a:r>
                        <a:rPr lang="en-US" sz="1800" dirty="0" err="1" smtClean="0"/>
                        <a:t>Wabco</a:t>
                      </a:r>
                      <a:endParaRPr lang="en-US" sz="1800" dirty="0"/>
                    </a:p>
                  </a:txBody>
                  <a:tcPr/>
                </a:tc>
              </a:tr>
              <a:tr h="390253">
                <a:tc>
                  <a:txBody>
                    <a:bodyPr/>
                    <a:lstStyle/>
                    <a:p>
                      <a:r>
                        <a:rPr lang="en-US" sz="1800" dirty="0" smtClean="0"/>
                        <a:t>GM</a:t>
                      </a:r>
                      <a:endParaRPr lang="en-US" sz="1800" dirty="0"/>
                    </a:p>
                  </a:txBody>
                  <a:tcPr/>
                </a:tc>
                <a:tc>
                  <a:txBody>
                    <a:bodyPr/>
                    <a:lstStyle/>
                    <a:p>
                      <a:r>
                        <a:rPr lang="en-US" sz="1800" dirty="0" smtClean="0"/>
                        <a:t>Bosch</a:t>
                      </a:r>
                      <a:endParaRPr lang="en-US" sz="1800" dirty="0"/>
                    </a:p>
                  </a:txBody>
                  <a:tcPr/>
                </a:tc>
                <a:tc>
                  <a:txBody>
                    <a:bodyPr/>
                    <a:lstStyle/>
                    <a:p>
                      <a:r>
                        <a:rPr lang="en-US" sz="2000" dirty="0" smtClean="0"/>
                        <a:t>ZF</a:t>
                      </a:r>
                      <a:endParaRPr lang="en-US" sz="2000" dirty="0"/>
                    </a:p>
                  </a:txBody>
                  <a:tcPr/>
                </a:tc>
              </a:tr>
              <a:tr h="390253">
                <a:tc>
                  <a:txBody>
                    <a:bodyPr/>
                    <a:lstStyle/>
                    <a:p>
                      <a:r>
                        <a:rPr lang="en-US" sz="1800" dirty="0" err="1" smtClean="0"/>
                        <a:t>Iveco</a:t>
                      </a:r>
                      <a:endParaRPr lang="en-US" sz="1800" dirty="0"/>
                    </a:p>
                  </a:txBody>
                  <a:tcPr/>
                </a:tc>
                <a:tc>
                  <a:txBody>
                    <a:bodyPr/>
                    <a:lstStyle/>
                    <a:p>
                      <a:r>
                        <a:rPr lang="en-US" sz="1800" dirty="0" smtClean="0"/>
                        <a:t>Brose</a:t>
                      </a:r>
                      <a:endParaRPr lang="en-US" sz="1800" dirty="0"/>
                    </a:p>
                  </a:txBody>
                  <a:tcPr/>
                </a:tc>
                <a:tc>
                  <a:txBody>
                    <a:bodyPr/>
                    <a:lstStyle/>
                    <a:p>
                      <a:endParaRPr lang="en-US" sz="2000" dirty="0"/>
                    </a:p>
                  </a:txBody>
                  <a:tcPr/>
                </a:tc>
              </a:tr>
              <a:tr h="390253">
                <a:tc>
                  <a:txBody>
                    <a:bodyPr/>
                    <a:lstStyle/>
                    <a:p>
                      <a:r>
                        <a:rPr lang="en-US" sz="1800" smtClean="0"/>
                        <a:t>Jaguar/Land </a:t>
                      </a:r>
                      <a:r>
                        <a:rPr lang="en-US" sz="1800" baseline="0" smtClean="0"/>
                        <a:t>Rover</a:t>
                      </a:r>
                      <a:endParaRPr lang="en-US" sz="1800" dirty="0"/>
                    </a:p>
                  </a:txBody>
                  <a:tcPr/>
                </a:tc>
                <a:tc>
                  <a:txBody>
                    <a:bodyPr/>
                    <a:lstStyle/>
                    <a:p>
                      <a:r>
                        <a:rPr lang="en-US" sz="1800" dirty="0" smtClean="0"/>
                        <a:t>Continental</a:t>
                      </a:r>
                      <a:endParaRPr lang="en-US" sz="1800" dirty="0"/>
                    </a:p>
                  </a:txBody>
                  <a:tcPr/>
                </a:tc>
                <a:tc>
                  <a:txBody>
                    <a:bodyPr/>
                    <a:lstStyle/>
                    <a:p>
                      <a:endParaRPr lang="en-US" sz="2000" dirty="0"/>
                    </a:p>
                  </a:txBody>
                  <a:tcPr/>
                </a:tc>
              </a:tr>
              <a:tr h="390253">
                <a:tc>
                  <a:txBody>
                    <a:bodyPr/>
                    <a:lstStyle/>
                    <a:p>
                      <a:r>
                        <a:rPr lang="en-US" sz="1800" dirty="0" smtClean="0"/>
                        <a:t>PSA</a:t>
                      </a:r>
                      <a:endParaRPr lang="en-US" sz="1800" dirty="0"/>
                    </a:p>
                  </a:txBody>
                  <a:tcPr/>
                </a:tc>
                <a:tc>
                  <a:txBody>
                    <a:bodyPr/>
                    <a:lstStyle/>
                    <a:p>
                      <a:r>
                        <a:rPr lang="en-US" sz="1800" dirty="0" smtClean="0"/>
                        <a:t>Gates</a:t>
                      </a:r>
                      <a:endParaRPr lang="en-US" sz="1800" dirty="0"/>
                    </a:p>
                  </a:txBody>
                  <a:tcPr/>
                </a:tc>
                <a:tc>
                  <a:txBody>
                    <a:bodyPr/>
                    <a:lstStyle/>
                    <a:p>
                      <a:endParaRPr lang="en-US" sz="2000" dirty="0"/>
                    </a:p>
                  </a:txBody>
                  <a:tcPr/>
                </a:tc>
              </a:tr>
              <a:tr h="390253">
                <a:tc>
                  <a:txBody>
                    <a:bodyPr/>
                    <a:lstStyle/>
                    <a:p>
                      <a:r>
                        <a:rPr lang="en-US" sz="1800" dirty="0" smtClean="0"/>
                        <a:t>Renault</a:t>
                      </a:r>
                      <a:endParaRPr lang="en-US" sz="1800" dirty="0"/>
                    </a:p>
                  </a:txBody>
                  <a:tcPr/>
                </a:tc>
                <a:tc>
                  <a:txBody>
                    <a:bodyPr/>
                    <a:lstStyle/>
                    <a:p>
                      <a:r>
                        <a:rPr lang="en-US" sz="1800" dirty="0" smtClean="0"/>
                        <a:t>Johnson Controls</a:t>
                      </a:r>
                      <a:endParaRPr lang="en-US" sz="1800" dirty="0"/>
                    </a:p>
                  </a:txBody>
                  <a:tcPr/>
                </a:tc>
                <a:tc>
                  <a:txBody>
                    <a:bodyPr/>
                    <a:lstStyle/>
                    <a:p>
                      <a:r>
                        <a:rPr lang="en-US" sz="2000" b="1" dirty="0" smtClean="0">
                          <a:solidFill>
                            <a:schemeClr val="bg1"/>
                          </a:solidFill>
                        </a:rPr>
                        <a:t>Under Review</a:t>
                      </a:r>
                      <a:endParaRPr lang="en-US" sz="2000" b="1" dirty="0">
                        <a:solidFill>
                          <a:schemeClr val="bg1"/>
                        </a:solidFill>
                      </a:endParaRPr>
                    </a:p>
                  </a:txBody>
                  <a:tcPr>
                    <a:solidFill>
                      <a:schemeClr val="accent1"/>
                    </a:solidFill>
                  </a:tcPr>
                </a:tc>
              </a:tr>
              <a:tr h="356802">
                <a:tc>
                  <a:txBody>
                    <a:bodyPr/>
                    <a:lstStyle/>
                    <a:p>
                      <a:r>
                        <a:rPr lang="en-US" sz="1800" dirty="0" err="1" smtClean="0"/>
                        <a:t>Tofas</a:t>
                      </a:r>
                      <a:r>
                        <a:rPr lang="en-US" sz="1800" baseline="0" dirty="0" smtClean="0"/>
                        <a:t> Fiat (Turkey)</a:t>
                      </a:r>
                      <a:endParaRPr lang="en-US" sz="1800" dirty="0"/>
                    </a:p>
                  </a:txBody>
                  <a:tcPr/>
                </a:tc>
                <a:tc>
                  <a:txBody>
                    <a:bodyPr/>
                    <a:lstStyle/>
                    <a:p>
                      <a:r>
                        <a:rPr lang="en-US" sz="1800" dirty="0" smtClean="0"/>
                        <a:t>Lear</a:t>
                      </a:r>
                      <a:endParaRPr lang="en-US" sz="1800" dirty="0"/>
                    </a:p>
                  </a:txBody>
                  <a:tcPr/>
                </a:tc>
                <a:tc>
                  <a:txBody>
                    <a:bodyPr/>
                    <a:lstStyle/>
                    <a:p>
                      <a:r>
                        <a:rPr lang="en-US" sz="1800" dirty="0" smtClean="0"/>
                        <a:t>BMW</a:t>
                      </a:r>
                      <a:endParaRPr lang="en-US" sz="1800" dirty="0"/>
                    </a:p>
                  </a:txBody>
                  <a:tcPr/>
                </a:tc>
              </a:tr>
              <a:tr h="356802">
                <a:tc>
                  <a:txBody>
                    <a:bodyPr/>
                    <a:lstStyle/>
                    <a:p>
                      <a:r>
                        <a:rPr lang="en-US" sz="1800" dirty="0" smtClean="0"/>
                        <a:t>Volvo</a:t>
                      </a:r>
                      <a:r>
                        <a:rPr lang="en-US" sz="1800" baseline="0" dirty="0" smtClean="0"/>
                        <a:t> Car</a:t>
                      </a:r>
                      <a:endParaRPr lang="en-US" sz="1800" dirty="0"/>
                    </a:p>
                  </a:txBody>
                  <a:tcPr/>
                </a:tc>
                <a:tc>
                  <a:txBody>
                    <a:bodyPr/>
                    <a:lstStyle/>
                    <a:p>
                      <a:r>
                        <a:rPr lang="en-US" sz="1800" dirty="0" smtClean="0"/>
                        <a:t>MGI </a:t>
                      </a:r>
                      <a:r>
                        <a:rPr lang="en-US" sz="1800" dirty="0" err="1" smtClean="0"/>
                        <a:t>Coutier</a:t>
                      </a:r>
                      <a:endParaRPr lang="en-US" sz="1800" dirty="0"/>
                    </a:p>
                  </a:txBody>
                  <a:tcPr/>
                </a:tc>
                <a:tc>
                  <a:txBody>
                    <a:bodyPr/>
                    <a:lstStyle/>
                    <a:p>
                      <a:r>
                        <a:rPr lang="en-US" sz="1800" dirty="0" smtClean="0"/>
                        <a:t>Daimler</a:t>
                      </a:r>
                      <a:endParaRPr lang="en-US" sz="1800" dirty="0"/>
                    </a:p>
                  </a:txBody>
                  <a:tcPr/>
                </a:tc>
              </a:tr>
              <a:tr h="356802">
                <a:tc>
                  <a:txBody>
                    <a:bodyPr/>
                    <a:lstStyle/>
                    <a:p>
                      <a:r>
                        <a:rPr lang="en-US" sz="1800" dirty="0" smtClean="0"/>
                        <a:t>Volvo</a:t>
                      </a:r>
                      <a:r>
                        <a:rPr lang="en-US" sz="1800" baseline="0" dirty="0" smtClean="0"/>
                        <a:t> Truck</a:t>
                      </a:r>
                      <a:endParaRPr lang="en-US" sz="1800" dirty="0"/>
                    </a:p>
                  </a:txBody>
                  <a:tcPr/>
                </a:tc>
                <a:tc>
                  <a:txBody>
                    <a:bodyPr/>
                    <a:lstStyle/>
                    <a:p>
                      <a:r>
                        <a:rPr lang="en-US" sz="1800" dirty="0" err="1" smtClean="0"/>
                        <a:t>Pierburg</a:t>
                      </a:r>
                      <a:endParaRPr lang="en-US" sz="1800" dirty="0"/>
                    </a:p>
                  </a:txBody>
                  <a:tcPr/>
                </a:tc>
                <a:tc>
                  <a:txBody>
                    <a:bodyPr/>
                    <a:lstStyle/>
                    <a:p>
                      <a:r>
                        <a:rPr lang="en-US" sz="1800" dirty="0" smtClean="0"/>
                        <a:t>Honda NA</a:t>
                      </a:r>
                      <a:endParaRPr lang="en-US" sz="1800" dirty="0"/>
                    </a:p>
                  </a:txBody>
                  <a:tcPr/>
                </a:tc>
              </a:tr>
              <a:tr h="568495">
                <a:tc>
                  <a:txBody>
                    <a:bodyPr/>
                    <a:lstStyle/>
                    <a:p>
                      <a:r>
                        <a:rPr lang="en-US" sz="1800" dirty="0" smtClean="0"/>
                        <a:t>VW </a:t>
                      </a:r>
                      <a:r>
                        <a:rPr lang="en-US" sz="1800" baseline="0" dirty="0" smtClean="0"/>
                        <a:t> (US Pilot)</a:t>
                      </a:r>
                      <a:endParaRPr lang="en-US" sz="1800" dirty="0"/>
                    </a:p>
                  </a:txBody>
                  <a:tcPr/>
                </a:tc>
                <a:tc>
                  <a:txBody>
                    <a:bodyPr/>
                    <a:lstStyle/>
                    <a:p>
                      <a:pPr marL="0" marR="0" indent="0" algn="l" defTabSz="914273"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Selzer</a:t>
                      </a:r>
                      <a:r>
                        <a:rPr lang="en-US" sz="1800" kern="1200" dirty="0" smtClean="0">
                          <a:solidFill>
                            <a:schemeClr val="dk1"/>
                          </a:solidFill>
                          <a:latin typeface="+mn-lt"/>
                          <a:ea typeface="+mn-ea"/>
                          <a:cs typeface="+mn-cs"/>
                        </a:rPr>
                        <a:t> Automotive</a:t>
                      </a:r>
                      <a:endParaRPr lang="en-US" sz="1800" dirty="0"/>
                    </a:p>
                  </a:txBody>
                  <a:tcPr/>
                </a:tc>
                <a:tc>
                  <a:txBody>
                    <a:bodyPr/>
                    <a:lstStyle/>
                    <a:p>
                      <a:r>
                        <a:rPr lang="en-US" sz="1800" dirty="0" smtClean="0"/>
                        <a:t>VW</a:t>
                      </a:r>
                      <a:endParaRPr lang="en-US" sz="1800" dirty="0"/>
                    </a:p>
                  </a:txBody>
                  <a:tcPr/>
                </a:tc>
              </a:tr>
            </a:tbl>
          </a:graphicData>
        </a:graphic>
      </p:graphicFrame>
      <p:sp>
        <p:nvSpPr>
          <p:cNvPr id="6" name="Slide Number Placeholder 2"/>
          <p:cNvSpPr txBox="1">
            <a:spLocks noGrp="1"/>
          </p:cNvSpPr>
          <p:nvPr/>
        </p:nvSpPr>
        <p:spPr bwMode="auto">
          <a:xfrm>
            <a:off x="6889750" y="6429376"/>
            <a:ext cx="2133600" cy="292100"/>
          </a:xfrm>
          <a:prstGeom prst="rect">
            <a:avLst/>
          </a:prstGeom>
          <a:noFill/>
          <a:ln w="9525">
            <a:noFill/>
            <a:miter lim="800000"/>
            <a:headEnd/>
            <a:tailEnd/>
          </a:ln>
        </p:spPr>
        <p:txBody>
          <a:bodyPr lIns="91427" tIns="45714" rIns="91427" bIns="45714"/>
          <a:lstStyle/>
          <a:p>
            <a:pPr algn="r"/>
            <a:fld id="{23387ABD-BF63-4C8C-93BD-1900529BCD3F}" type="slidenum">
              <a:rPr lang="en-US" sz="2000">
                <a:solidFill>
                  <a:srgbClr val="EEECE1"/>
                </a:solidFill>
                <a:latin typeface="Century Gothic" pitchFamily="34" charset="0"/>
              </a:rPr>
              <a:pPr algn="r"/>
              <a:t>10</a:t>
            </a:fld>
            <a:endParaRPr lang="en-US" sz="2000" dirty="0">
              <a:solidFill>
                <a:srgbClr val="EEECE1"/>
              </a:solidFill>
              <a:latin typeface="Century Gothic" pitchFamily="34" charset="0"/>
            </a:endParaRPr>
          </a:p>
        </p:txBody>
      </p:sp>
      <p:sp>
        <p:nvSpPr>
          <p:cNvPr id="11" name="Title 10"/>
          <p:cNvSpPr>
            <a:spLocks noGrp="1"/>
          </p:cNvSpPr>
          <p:nvPr>
            <p:ph type="title"/>
          </p:nvPr>
        </p:nvSpPr>
        <p:spPr>
          <a:xfrm>
            <a:off x="425231" y="707686"/>
            <a:ext cx="8229600" cy="716523"/>
          </a:xfrm>
        </p:spPr>
        <p:txBody>
          <a:bodyPr>
            <a:normAutofit fontScale="90000"/>
          </a:bodyPr>
          <a:lstStyle/>
          <a:p>
            <a:pPr lvl="0"/>
            <a:r>
              <a:rPr lang="en-US" altLang="ja-JP" dirty="0" smtClean="0">
                <a:ea typeface="ＭＳ Ｐゴシック" charset="-128"/>
              </a:rPr>
              <a:t>MMOG/LE Customer Usage with Suppliers</a:t>
            </a:r>
            <a:br>
              <a:rPr lang="en-US" altLang="ja-JP" dirty="0" smtClean="0">
                <a:ea typeface="ＭＳ Ｐゴシック" charset="-128"/>
              </a:rPr>
            </a:br>
            <a:endParaRPr lang="en-US" dirty="0"/>
          </a:p>
        </p:txBody>
      </p:sp>
      <p:sp>
        <p:nvSpPr>
          <p:cNvPr id="10" name="Text Placeholder 9"/>
          <p:cNvSpPr>
            <a:spLocks noGrp="1"/>
          </p:cNvSpPr>
          <p:nvPr>
            <p:ph type="body" sz="quarter" idx="13"/>
          </p:nvPr>
        </p:nvSpPr>
        <p:spPr/>
        <p:txBody>
          <a:bodyPr/>
          <a:lstStyle/>
          <a:p>
            <a:r>
              <a:rPr lang="en-US" dirty="0" smtClean="0"/>
              <a:t>MMOG/LE Overview</a:t>
            </a:r>
            <a:endParaRPr lang="en-US" dirty="0" smtClean="0">
              <a:latin typeface="Century Gothic" pitchFamily="34" charset="0"/>
              <a:cs typeface="Century Gothic"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11</a:t>
            </a:fld>
            <a:endParaRPr lang="en-US"/>
          </a:p>
        </p:txBody>
      </p:sp>
      <p:sp>
        <p:nvSpPr>
          <p:cNvPr id="6" name="Content Placeholder 5"/>
          <p:cNvSpPr>
            <a:spLocks noGrp="1"/>
          </p:cNvSpPr>
          <p:nvPr>
            <p:ph idx="1"/>
          </p:nvPr>
        </p:nvSpPr>
        <p:spPr/>
        <p:txBody>
          <a:bodyPr>
            <a:normAutofit fontScale="92500" lnSpcReduction="20000"/>
          </a:bodyPr>
          <a:lstStyle/>
          <a:p>
            <a:pPr>
              <a:buNone/>
            </a:pPr>
            <a:r>
              <a:rPr lang="en-US" dirty="0" smtClean="0"/>
              <a:t>Annual Submissions</a:t>
            </a:r>
          </a:p>
          <a:p>
            <a:r>
              <a:rPr lang="en-US" dirty="0" smtClean="0"/>
              <a:t>Chrysler (Jan-March), Ford and GM (May-July)</a:t>
            </a:r>
          </a:p>
          <a:p>
            <a:pPr>
              <a:buNone/>
            </a:pPr>
            <a:endParaRPr lang="en-US" dirty="0" smtClean="0"/>
          </a:p>
          <a:p>
            <a:pPr>
              <a:buNone/>
            </a:pPr>
            <a:r>
              <a:rPr lang="en-US" dirty="0" smtClean="0"/>
              <a:t>Audits</a:t>
            </a:r>
          </a:p>
          <a:p>
            <a:r>
              <a:rPr lang="en-US" dirty="0" smtClean="0"/>
              <a:t>Poor supplier performance</a:t>
            </a:r>
          </a:p>
          <a:p>
            <a:r>
              <a:rPr lang="en-US" dirty="0" smtClean="0"/>
              <a:t>New business</a:t>
            </a:r>
          </a:p>
          <a:p>
            <a:r>
              <a:rPr lang="en-US" dirty="0" smtClean="0"/>
              <a:t>Growing suppliers</a:t>
            </a:r>
          </a:p>
          <a:p>
            <a:r>
              <a:rPr lang="en-US" dirty="0" smtClean="0"/>
              <a:t>New product launch</a:t>
            </a:r>
          </a:p>
          <a:p>
            <a:endParaRPr lang="en-US" dirty="0" smtClean="0"/>
          </a:p>
          <a:p>
            <a:pPr>
              <a:buNone/>
            </a:pPr>
            <a:r>
              <a:rPr lang="en-US" dirty="0" smtClean="0"/>
              <a:t>OEM </a:t>
            </a:r>
            <a:r>
              <a:rPr lang="en-US" b="1" dirty="0" smtClean="0">
                <a:solidFill>
                  <a:srgbClr val="FF0000"/>
                </a:solidFill>
              </a:rPr>
              <a:t>at</a:t>
            </a:r>
            <a:r>
              <a:rPr lang="en-US" dirty="0" smtClean="0"/>
              <a:t> </a:t>
            </a:r>
            <a:r>
              <a:rPr lang="en-US" b="1" dirty="0" smtClean="0">
                <a:solidFill>
                  <a:srgbClr val="FF0000"/>
                </a:solidFill>
              </a:rPr>
              <a:t>risk</a:t>
            </a:r>
            <a:r>
              <a:rPr lang="en-US" dirty="0" smtClean="0"/>
              <a:t> Suppliers (impacts ability to bid)</a:t>
            </a:r>
          </a:p>
          <a:p>
            <a:r>
              <a:rPr lang="en-US" dirty="0" smtClean="0"/>
              <a:t>Level C</a:t>
            </a:r>
          </a:p>
          <a:p>
            <a:r>
              <a:rPr lang="en-US" dirty="0" smtClean="0"/>
              <a:t>Not submitting MMOG/LE assessment</a:t>
            </a:r>
          </a:p>
          <a:p>
            <a:endParaRPr lang="en-US" dirty="0" smtClean="0"/>
          </a:p>
          <a:p>
            <a:endParaRPr lang="en-US" dirty="0" smtClean="0"/>
          </a:p>
          <a:p>
            <a:endParaRPr lang="en-US" dirty="0" smtClean="0"/>
          </a:p>
          <a:p>
            <a:endParaRPr lang="en-US" dirty="0" smtClean="0"/>
          </a:p>
          <a:p>
            <a:endParaRPr lang="en-US" dirty="0" smtClean="0"/>
          </a:p>
          <a:p>
            <a:pPr>
              <a:buNone/>
            </a:pPr>
            <a:endParaRPr lang="en-US" dirty="0"/>
          </a:p>
        </p:txBody>
      </p:sp>
      <p:sp>
        <p:nvSpPr>
          <p:cNvPr id="5" name="Title 4"/>
          <p:cNvSpPr>
            <a:spLocks noGrp="1"/>
          </p:cNvSpPr>
          <p:nvPr>
            <p:ph type="title"/>
          </p:nvPr>
        </p:nvSpPr>
        <p:spPr/>
        <p:txBody>
          <a:bodyPr/>
          <a:lstStyle/>
          <a:p>
            <a:r>
              <a:rPr lang="en-US" dirty="0" smtClean="0"/>
              <a:t>OEM Submission Requirements</a:t>
            </a:r>
            <a:endParaRPr lang="en-US" dirty="0"/>
          </a:p>
        </p:txBody>
      </p:sp>
      <p:sp>
        <p:nvSpPr>
          <p:cNvPr id="7" name="Text Placeholder 6"/>
          <p:cNvSpPr>
            <a:spLocks noGrp="1"/>
          </p:cNvSpPr>
          <p:nvPr>
            <p:ph type="body" sz="quarter" idx="11"/>
          </p:nvPr>
        </p:nvSpPr>
        <p:spPr/>
        <p:txBody>
          <a:bodyPr/>
          <a:lstStyle/>
          <a:p>
            <a:r>
              <a:rPr lang="en-US" dirty="0" smtClean="0"/>
              <a:t>MMOG/LE Overview</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12</a:t>
            </a:fld>
            <a:endParaRPr lang="en-US" dirty="0"/>
          </a:p>
        </p:txBody>
      </p:sp>
      <p:sp>
        <p:nvSpPr>
          <p:cNvPr id="8" name="Text Placeholder 7"/>
          <p:cNvSpPr>
            <a:spLocks noGrp="1"/>
          </p:cNvSpPr>
          <p:nvPr>
            <p:ph type="body" sz="quarter" idx="10"/>
          </p:nvPr>
        </p:nvSpPr>
        <p:spPr/>
        <p:txBody>
          <a:bodyPr/>
          <a:lstStyle/>
          <a:p>
            <a:endParaRPr lang="en-US" dirty="0"/>
          </a:p>
        </p:txBody>
      </p:sp>
      <p:sp>
        <p:nvSpPr>
          <p:cNvPr id="6" name="Title 5"/>
          <p:cNvSpPr>
            <a:spLocks noGrp="1"/>
          </p:cNvSpPr>
          <p:nvPr>
            <p:ph type="title"/>
          </p:nvPr>
        </p:nvSpPr>
        <p:spPr/>
        <p:txBody>
          <a:bodyPr>
            <a:normAutofit/>
          </a:bodyPr>
          <a:lstStyle/>
          <a:p>
            <a:r>
              <a:rPr lang="en-US" dirty="0" smtClean="0"/>
              <a:t>Answering the Assessment</a:t>
            </a:r>
            <a:endParaRPr lang="en-US" dirty="0"/>
          </a:p>
        </p:txBody>
      </p:sp>
      <p:sp>
        <p:nvSpPr>
          <p:cNvPr id="9" name="Text Placeholder 8"/>
          <p:cNvSpPr>
            <a:spLocks noGrp="1"/>
          </p:cNvSpPr>
          <p:nvPr>
            <p:ph type="body" sz="quarter" idx="11"/>
          </p:nvPr>
        </p:nvSpPr>
        <p:spPr/>
        <p:txBody>
          <a:bodyPr/>
          <a:lstStyle/>
          <a:p>
            <a:r>
              <a:rPr lang="en-US" dirty="0" smtClean="0"/>
              <a:t>MMOG/LE – Tips for Complying with the OEM Submission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13</a:t>
            </a:fld>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lphaUcPeriod"/>
            </a:pPr>
            <a:r>
              <a:rPr lang="en-US" dirty="0" smtClean="0"/>
              <a:t>How long will it take you to complete the assessment?</a:t>
            </a:r>
          </a:p>
          <a:p>
            <a:pPr marL="514350" indent="-514350">
              <a:lnSpc>
                <a:spcPct val="150000"/>
              </a:lnSpc>
              <a:buFont typeface="+mj-lt"/>
              <a:buAutoNum type="alphaUcPeriod"/>
            </a:pPr>
            <a:r>
              <a:rPr lang="en-US" dirty="0" smtClean="0"/>
              <a:t>How long has your boss given you to do it?</a:t>
            </a:r>
          </a:p>
          <a:p>
            <a:pPr marL="514350" indent="-514350">
              <a:lnSpc>
                <a:spcPct val="150000"/>
              </a:lnSpc>
              <a:buFont typeface="+mj-lt"/>
              <a:buAutoNum type="alphaUcPeriod"/>
            </a:pPr>
            <a:r>
              <a:rPr lang="en-US" dirty="0" smtClean="0"/>
              <a:t>How many departments will need to be involved in completing it?</a:t>
            </a:r>
            <a:endParaRPr lang="en-US" dirty="0"/>
          </a:p>
        </p:txBody>
      </p:sp>
      <p:sp>
        <p:nvSpPr>
          <p:cNvPr id="4" name="Title 3"/>
          <p:cNvSpPr>
            <a:spLocks noGrp="1"/>
          </p:cNvSpPr>
          <p:nvPr>
            <p:ph type="title"/>
          </p:nvPr>
        </p:nvSpPr>
        <p:spPr/>
        <p:txBody>
          <a:bodyPr/>
          <a:lstStyle/>
          <a:p>
            <a:r>
              <a:rPr lang="en-US" dirty="0" smtClean="0"/>
              <a:t>Surprise Quiz!</a:t>
            </a:r>
            <a:endParaRPr lang="en-US" dirty="0"/>
          </a:p>
        </p:txBody>
      </p:sp>
      <p:sp>
        <p:nvSpPr>
          <p:cNvPr id="5" name="Text Placeholder 4"/>
          <p:cNvSpPr>
            <a:spLocks noGrp="1"/>
          </p:cNvSpPr>
          <p:nvPr>
            <p:ph type="body" sz="quarter" idx="11"/>
          </p:nvPr>
        </p:nvSpPr>
        <p:spPr/>
        <p:txBody>
          <a:bodyPr/>
          <a:lstStyle/>
          <a:p>
            <a:r>
              <a:rPr lang="en-US" dirty="0" smtClean="0"/>
              <a:t>Answering the Assessment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14</a:t>
            </a:fld>
            <a:endParaRPr lang="en-US" dirty="0"/>
          </a:p>
        </p:txBody>
      </p:sp>
      <p:sp>
        <p:nvSpPr>
          <p:cNvPr id="3" name="Title 2"/>
          <p:cNvSpPr>
            <a:spLocks noGrp="1"/>
          </p:cNvSpPr>
          <p:nvPr>
            <p:ph type="title"/>
          </p:nvPr>
        </p:nvSpPr>
        <p:spPr/>
        <p:txBody>
          <a:bodyPr/>
          <a:lstStyle/>
          <a:p>
            <a:r>
              <a:rPr lang="en-US" dirty="0" smtClean="0"/>
              <a:t>Let’s Take a Look at a Set of Criteria</a:t>
            </a:r>
            <a:endParaRPr lang="en-US" dirty="0"/>
          </a:p>
        </p:txBody>
      </p:sp>
      <p:sp>
        <p:nvSpPr>
          <p:cNvPr id="4" name="Text Placeholder 3"/>
          <p:cNvSpPr>
            <a:spLocks noGrp="1"/>
          </p:cNvSpPr>
          <p:nvPr>
            <p:ph type="body" sz="quarter" idx="13"/>
          </p:nvPr>
        </p:nvSpPr>
        <p:spPr/>
        <p:txBody>
          <a:bodyPr/>
          <a:lstStyle/>
          <a:p>
            <a:r>
              <a:rPr lang="en-US" dirty="0" smtClean="0"/>
              <a:t>Answering the Assessment</a:t>
            </a:r>
            <a:endParaRPr lang="en-US" dirty="0"/>
          </a:p>
        </p:txBody>
      </p:sp>
      <p:graphicFrame>
        <p:nvGraphicFramePr>
          <p:cNvPr id="5" name="Table 4"/>
          <p:cNvGraphicFramePr>
            <a:graphicFrameLocks noGrp="1"/>
          </p:cNvGraphicFramePr>
          <p:nvPr/>
        </p:nvGraphicFramePr>
        <p:xfrm>
          <a:off x="457200" y="2155532"/>
          <a:ext cx="8229600" cy="3990975"/>
        </p:xfrm>
        <a:graphic>
          <a:graphicData uri="http://schemas.openxmlformats.org/drawingml/2006/table">
            <a:tbl>
              <a:tblPr/>
              <a:tblGrid>
                <a:gridCol w="445152"/>
                <a:gridCol w="433737"/>
                <a:gridCol w="7350711"/>
              </a:tblGrid>
              <a:tr h="598708">
                <a:tc>
                  <a:txBody>
                    <a:bodyPr/>
                    <a:lstStyle/>
                    <a:p>
                      <a:pPr marL="0" marR="0">
                        <a:spcBef>
                          <a:spcPts val="0"/>
                        </a:spcBef>
                        <a:spcAft>
                          <a:spcPts val="0"/>
                        </a:spcAft>
                      </a:pPr>
                      <a:r>
                        <a:rPr lang="en-US" sz="2000" b="1" dirty="0">
                          <a:latin typeface="+mn-lt"/>
                          <a:ea typeface="MS Mincho"/>
                          <a:cs typeface="Times New Roman"/>
                        </a:rPr>
                        <a:t>1)</a:t>
                      </a:r>
                      <a:endParaRPr lang="en-US" sz="2000" dirty="0">
                        <a:latin typeface="+mn-lt"/>
                        <a:ea typeface="MS Mincho"/>
                        <a:cs typeface="Times New Roman"/>
                      </a:endParaRPr>
                    </a:p>
                  </a:txBody>
                  <a:tcPr marL="9525" marR="9525" marT="9525" marB="0" anchor="ctr">
                    <a:lnL>
                      <a:noFill/>
                    </a:lnL>
                    <a:lnR>
                      <a:noFill/>
                    </a:lnR>
                    <a:lnT>
                      <a:noFill/>
                    </a:lnT>
                    <a:lnB>
                      <a:noFill/>
                    </a:lnB>
                  </a:tcPr>
                </a:tc>
                <a:tc>
                  <a:txBody>
                    <a:bodyPr/>
                    <a:lstStyle/>
                    <a:p>
                      <a:pPr marL="0" marR="0">
                        <a:spcBef>
                          <a:spcPts val="0"/>
                        </a:spcBef>
                        <a:spcAft>
                          <a:spcPts val="0"/>
                        </a:spcAft>
                      </a:pPr>
                      <a:r>
                        <a:rPr lang="en-US" sz="2000" b="1" dirty="0">
                          <a:latin typeface="+mn-lt"/>
                          <a:ea typeface="MS Mincho"/>
                          <a:cs typeface="Times New Roman"/>
                        </a:rPr>
                        <a:t>F3</a:t>
                      </a:r>
                      <a:endParaRPr lang="en-US" sz="2000" dirty="0">
                        <a:latin typeface="+mn-lt"/>
                        <a:ea typeface="MS Mincho"/>
                        <a:cs typeface="Times New Roman"/>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b="1" dirty="0">
                          <a:solidFill>
                            <a:srgbClr val="FFFFFF"/>
                          </a:solidFill>
                          <a:latin typeface="+mn-lt"/>
                          <a:ea typeface="MS Mincho"/>
                          <a:cs typeface="Times New Roman"/>
                        </a:rPr>
                        <a:t>Comparison of resources versus customer requirements shall be reviewed upon receipt of forecast requirements (e.g. 830/DELFOR/planning release), comparing every week of the forecast sent by customers.  Capacity planning volumes negotiated with the customer shall also be incorporated in the capacity planning process.</a:t>
                      </a:r>
                      <a:endParaRPr lang="en-US" sz="2000" dirty="0">
                        <a:latin typeface="+mn-lt"/>
                        <a:ea typeface="MS Mincho"/>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58561">
                <a:tc>
                  <a:txBody>
                    <a:bodyPr/>
                    <a:lstStyle/>
                    <a:p>
                      <a:pPr marL="0" marR="0">
                        <a:spcBef>
                          <a:spcPts val="0"/>
                        </a:spcBef>
                        <a:spcAft>
                          <a:spcPts val="0"/>
                        </a:spcAft>
                      </a:pPr>
                      <a:r>
                        <a:rPr lang="en-US" sz="2000" b="1" dirty="0">
                          <a:latin typeface="+mn-lt"/>
                          <a:ea typeface="MS Mincho"/>
                          <a:cs typeface="Times New Roman"/>
                        </a:rPr>
                        <a:t>2)</a:t>
                      </a:r>
                      <a:endParaRPr lang="en-US" sz="2000" dirty="0">
                        <a:latin typeface="+mn-lt"/>
                        <a:ea typeface="MS Mincho"/>
                        <a:cs typeface="Times New Roman"/>
                      </a:endParaRPr>
                    </a:p>
                  </a:txBody>
                  <a:tcPr marL="9525" marR="9525" marT="9525" marB="0" anchor="ctr">
                    <a:lnL>
                      <a:noFill/>
                    </a:lnL>
                    <a:lnR>
                      <a:noFill/>
                    </a:lnR>
                    <a:lnT>
                      <a:noFill/>
                    </a:lnT>
                    <a:lnB>
                      <a:noFill/>
                    </a:lnB>
                  </a:tcPr>
                </a:tc>
                <a:tc>
                  <a:txBody>
                    <a:bodyPr/>
                    <a:lstStyle/>
                    <a:p>
                      <a:pPr marL="0" marR="0">
                        <a:spcBef>
                          <a:spcPts val="0"/>
                        </a:spcBef>
                        <a:spcAft>
                          <a:spcPts val="0"/>
                        </a:spcAft>
                      </a:pPr>
                      <a:r>
                        <a:rPr lang="en-US" sz="2000" b="1" dirty="0">
                          <a:latin typeface="+mn-lt"/>
                          <a:ea typeface="MS Mincho"/>
                          <a:cs typeface="Times New Roman"/>
                        </a:rPr>
                        <a:t>F3</a:t>
                      </a:r>
                      <a:endParaRPr lang="en-US" sz="2000" dirty="0">
                        <a:latin typeface="+mn-lt"/>
                        <a:ea typeface="MS Mincho"/>
                        <a:cs typeface="Times New Roman"/>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b="1" dirty="0">
                          <a:solidFill>
                            <a:srgbClr val="FFFFFF"/>
                          </a:solidFill>
                          <a:latin typeface="+mn-lt"/>
                          <a:ea typeface="MS Mincho"/>
                          <a:cs typeface="Times New Roman"/>
                        </a:rPr>
                        <a:t>Resources versus customer requirements shall be reviewed upon receipt of shipping requirements (e.g. 862/DELJIT</a:t>
                      </a:r>
                      <a:r>
                        <a:rPr lang="en-US" sz="2000" b="1" dirty="0" smtClean="0">
                          <a:solidFill>
                            <a:srgbClr val="FFFFFF"/>
                          </a:solidFill>
                          <a:latin typeface="+mn-lt"/>
                          <a:ea typeface="MS Mincho"/>
                          <a:cs typeface="Times New Roman"/>
                        </a:rPr>
                        <a:t>/ shipping </a:t>
                      </a:r>
                      <a:r>
                        <a:rPr lang="en-US" sz="2000" b="1" dirty="0">
                          <a:solidFill>
                            <a:srgbClr val="FFFFFF"/>
                          </a:solidFill>
                          <a:latin typeface="+mn-lt"/>
                          <a:ea typeface="MS Mincho"/>
                          <a:cs typeface="Times New Roman"/>
                        </a:rPr>
                        <a:t>schedules, 866/DELJIT/sequenced shipping schedules), comparing daily ship requirement sent by customers.</a:t>
                      </a:r>
                      <a:endParaRPr lang="en-US" sz="2000" dirty="0">
                        <a:latin typeface="+mn-lt"/>
                        <a:ea typeface="MS Mincho"/>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90837">
                <a:tc>
                  <a:txBody>
                    <a:bodyPr/>
                    <a:lstStyle/>
                    <a:p>
                      <a:pPr marL="0" marR="0">
                        <a:spcBef>
                          <a:spcPts val="0"/>
                        </a:spcBef>
                        <a:spcAft>
                          <a:spcPts val="0"/>
                        </a:spcAft>
                      </a:pPr>
                      <a:r>
                        <a:rPr lang="en-US" sz="2000" b="1">
                          <a:latin typeface="+mn-lt"/>
                          <a:ea typeface="MS Mincho"/>
                          <a:cs typeface="Times New Roman"/>
                        </a:rPr>
                        <a:t>3)</a:t>
                      </a:r>
                      <a:endParaRPr lang="en-US" sz="2000">
                        <a:latin typeface="+mn-lt"/>
                        <a:ea typeface="MS Mincho"/>
                        <a:cs typeface="Times New Roman"/>
                      </a:endParaRPr>
                    </a:p>
                  </a:txBody>
                  <a:tcPr marL="9525" marR="9525" marT="9525" marB="0" anchor="ctr">
                    <a:lnL>
                      <a:noFill/>
                    </a:lnL>
                    <a:lnR>
                      <a:noFill/>
                    </a:lnR>
                    <a:lnT>
                      <a:noFill/>
                    </a:lnT>
                    <a:lnB>
                      <a:noFill/>
                    </a:lnB>
                  </a:tcPr>
                </a:tc>
                <a:tc>
                  <a:txBody>
                    <a:bodyPr/>
                    <a:lstStyle/>
                    <a:p>
                      <a:pPr marL="0" marR="0">
                        <a:spcBef>
                          <a:spcPts val="0"/>
                        </a:spcBef>
                        <a:spcAft>
                          <a:spcPts val="0"/>
                        </a:spcAft>
                      </a:pPr>
                      <a:r>
                        <a:rPr lang="en-US" sz="2000" b="1" dirty="0">
                          <a:latin typeface="+mn-lt"/>
                          <a:ea typeface="MS Mincho"/>
                          <a:cs typeface="Times New Roman"/>
                        </a:rPr>
                        <a:t>F3</a:t>
                      </a:r>
                      <a:endParaRPr lang="en-US" sz="2000" dirty="0">
                        <a:latin typeface="+mn-lt"/>
                        <a:ea typeface="MS Mincho"/>
                        <a:cs typeface="Times New Roman"/>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spcBef>
                          <a:spcPts val="0"/>
                        </a:spcBef>
                        <a:spcAft>
                          <a:spcPts val="0"/>
                        </a:spcAft>
                      </a:pPr>
                      <a:r>
                        <a:rPr lang="en-US" sz="2000" b="1" dirty="0">
                          <a:solidFill>
                            <a:srgbClr val="FFFFFF"/>
                          </a:solidFill>
                          <a:latin typeface="+mn-lt"/>
                          <a:ea typeface="MS Mincho"/>
                          <a:cs typeface="Times New Roman"/>
                        </a:rPr>
                        <a:t>There shall be a process in place to notify customers of any significant resource limitations in meeting the requirements.  </a:t>
                      </a:r>
                      <a:endParaRPr lang="en-US" sz="2000" dirty="0">
                        <a:latin typeface="+mn-lt"/>
                        <a:ea typeface="MS Mincho"/>
                        <a:cs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6" name="TextBox 5"/>
          <p:cNvSpPr txBox="1"/>
          <p:nvPr/>
        </p:nvSpPr>
        <p:spPr>
          <a:xfrm>
            <a:off x="2351296" y="1660072"/>
            <a:ext cx="5253361" cy="400110"/>
          </a:xfrm>
          <a:prstGeom prst="rect">
            <a:avLst/>
          </a:prstGeom>
          <a:noFill/>
        </p:spPr>
        <p:txBody>
          <a:bodyPr wrap="none" rtlCol="0">
            <a:spAutoFit/>
          </a:bodyPr>
          <a:lstStyle/>
          <a:p>
            <a:r>
              <a:rPr lang="en-US" sz="2000" b="1" dirty="0" smtClean="0">
                <a:solidFill>
                  <a:schemeClr val="tx1">
                    <a:lumMod val="75000"/>
                    <a:lumOff val="25000"/>
                  </a:schemeClr>
                </a:solidFill>
                <a:latin typeface="Century Gothic"/>
                <a:cs typeface="Century Gothic"/>
              </a:rPr>
              <a:t>Criteria for 3.2.1 Capacity and Resources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15</a:t>
            </a:fld>
            <a:endParaRPr lang="en-US" dirty="0"/>
          </a:p>
        </p:txBody>
      </p:sp>
      <p:sp>
        <p:nvSpPr>
          <p:cNvPr id="2" name="Content Placeholder 1"/>
          <p:cNvSpPr>
            <a:spLocks noGrp="1"/>
          </p:cNvSpPr>
          <p:nvPr>
            <p:ph idx="1"/>
          </p:nvPr>
        </p:nvSpPr>
        <p:spPr/>
        <p:txBody>
          <a:bodyPr/>
          <a:lstStyle/>
          <a:p>
            <a:r>
              <a:rPr lang="en-US" sz="2400" dirty="0" smtClean="0"/>
              <a:t>What departments would you interview?</a:t>
            </a:r>
          </a:p>
          <a:p>
            <a:r>
              <a:rPr lang="en-US" sz="2400" dirty="0" smtClean="0"/>
              <a:t>What questions would you ask to determine compliance?</a:t>
            </a:r>
          </a:p>
          <a:p>
            <a:r>
              <a:rPr lang="en-US" sz="2400" dirty="0" smtClean="0"/>
              <a:t>What objective evidence would you expect to see?</a:t>
            </a:r>
          </a:p>
          <a:p>
            <a:endParaRPr lang="en-US" sz="2400" dirty="0" smtClean="0"/>
          </a:p>
          <a:p>
            <a:endParaRPr lang="en-US" sz="2400" dirty="0" smtClean="0"/>
          </a:p>
          <a:p>
            <a:endParaRPr lang="en-US" sz="2400"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How Would You Answer the Criteria?</a:t>
            </a:r>
            <a:endParaRPr lang="en-US" dirty="0"/>
          </a:p>
        </p:txBody>
      </p:sp>
      <p:sp>
        <p:nvSpPr>
          <p:cNvPr id="4" name="Text Placeholder 3"/>
          <p:cNvSpPr>
            <a:spLocks noGrp="1"/>
          </p:cNvSpPr>
          <p:nvPr>
            <p:ph type="body" sz="quarter" idx="11"/>
          </p:nvPr>
        </p:nvSpPr>
        <p:spPr/>
        <p:txBody>
          <a:bodyPr/>
          <a:lstStyle/>
          <a:p>
            <a:r>
              <a:rPr lang="en-US" dirty="0" smtClean="0"/>
              <a:t>Answering the Assessment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16</a:t>
            </a:fld>
            <a:endParaRPr lang="en-US" dirty="0"/>
          </a:p>
        </p:txBody>
      </p:sp>
      <p:sp>
        <p:nvSpPr>
          <p:cNvPr id="2" name="Content Placeholder 1"/>
          <p:cNvSpPr>
            <a:spLocks noGrp="1"/>
          </p:cNvSpPr>
          <p:nvPr>
            <p:ph idx="1"/>
          </p:nvPr>
        </p:nvSpPr>
        <p:spPr/>
        <p:txBody>
          <a:bodyPr/>
          <a:lstStyle/>
          <a:p>
            <a:r>
              <a:rPr lang="en-US" dirty="0" smtClean="0"/>
              <a:t>What Role or Title would you interview?</a:t>
            </a:r>
          </a:p>
          <a:p>
            <a:pPr lvl="1"/>
            <a:r>
              <a:rPr lang="en-US" dirty="0" smtClean="0"/>
              <a:t>Top Management </a:t>
            </a:r>
          </a:p>
          <a:p>
            <a:pPr lvl="1"/>
            <a:r>
              <a:rPr lang="en-US" sz="2400" dirty="0" smtClean="0"/>
              <a:t>Supply Chain</a:t>
            </a:r>
          </a:p>
          <a:p>
            <a:pPr lvl="1"/>
            <a:r>
              <a:rPr lang="en-US" sz="2400" dirty="0" smtClean="0"/>
              <a:t>Purchasing</a:t>
            </a:r>
            <a:endParaRPr lang="en-US" dirty="0" smtClean="0"/>
          </a:p>
          <a:p>
            <a:pPr lvl="1"/>
            <a:r>
              <a:rPr lang="en-US" sz="2400" dirty="0" smtClean="0"/>
              <a:t>Production</a:t>
            </a:r>
            <a:endParaRPr lang="en-US" dirty="0" smtClean="0"/>
          </a:p>
          <a:p>
            <a:pPr lvl="1"/>
            <a:r>
              <a:rPr lang="en-US" sz="2400" dirty="0" smtClean="0"/>
              <a:t>Engineering</a:t>
            </a:r>
            <a:endParaRPr lang="en-US" dirty="0" smtClean="0"/>
          </a:p>
          <a:p>
            <a:pPr lvl="1"/>
            <a:r>
              <a:rPr lang="en-US" sz="2400" dirty="0" smtClean="0"/>
              <a:t>Human Resources</a:t>
            </a:r>
          </a:p>
          <a:p>
            <a:pPr lvl="1"/>
            <a:r>
              <a:rPr lang="en-US" sz="2400" dirty="0" smtClean="0"/>
              <a:t>Quality</a:t>
            </a:r>
            <a:endParaRPr lang="en-US" dirty="0" smtClean="0"/>
          </a:p>
          <a:p>
            <a:pPr lvl="1"/>
            <a:r>
              <a:rPr lang="en-US" sz="2400" dirty="0" smtClean="0"/>
              <a:t>IT</a:t>
            </a:r>
            <a:endParaRPr lang="en-US" dirty="0" smtClean="0"/>
          </a:p>
          <a:p>
            <a:pPr lvl="1"/>
            <a:r>
              <a:rPr lang="en-US" sz="2400" dirty="0" smtClean="0"/>
              <a:t>Sales</a:t>
            </a:r>
            <a:endParaRPr lang="en-US" dirty="0" smtClean="0"/>
          </a:p>
          <a:p>
            <a:pPr lvl="1"/>
            <a:r>
              <a:rPr lang="en-US" sz="2400" dirty="0" smtClean="0"/>
              <a:t>Possibly others, as required</a:t>
            </a:r>
          </a:p>
          <a:p>
            <a:endParaRPr lang="en-US" sz="2400" dirty="0" smtClean="0"/>
          </a:p>
          <a:p>
            <a:endParaRPr lang="en-US" sz="2400"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How Would You Answer the Criteria?</a:t>
            </a:r>
            <a:endParaRPr lang="en-US" dirty="0"/>
          </a:p>
        </p:txBody>
      </p:sp>
      <p:sp>
        <p:nvSpPr>
          <p:cNvPr id="4" name="Text Placeholder 3"/>
          <p:cNvSpPr>
            <a:spLocks noGrp="1"/>
          </p:cNvSpPr>
          <p:nvPr>
            <p:ph type="body" sz="quarter" idx="11"/>
          </p:nvPr>
        </p:nvSpPr>
        <p:spPr/>
        <p:txBody>
          <a:bodyPr/>
          <a:lstStyle/>
          <a:p>
            <a:r>
              <a:rPr lang="en-US" dirty="0" smtClean="0"/>
              <a:t>Answering the Assessment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17</a:t>
            </a:fld>
            <a:endParaRPr lang="en-US" dirty="0"/>
          </a:p>
        </p:txBody>
      </p:sp>
      <p:sp>
        <p:nvSpPr>
          <p:cNvPr id="2" name="Content Placeholder 1"/>
          <p:cNvSpPr>
            <a:spLocks noGrp="1"/>
          </p:cNvSpPr>
          <p:nvPr>
            <p:ph idx="1"/>
          </p:nvPr>
        </p:nvSpPr>
        <p:spPr/>
        <p:txBody>
          <a:bodyPr/>
          <a:lstStyle/>
          <a:p>
            <a:r>
              <a:rPr lang="en-US" sz="2400" dirty="0" smtClean="0"/>
              <a:t>What questions would you ask to determine compliance?</a:t>
            </a:r>
          </a:p>
          <a:p>
            <a:pPr lvl="1"/>
            <a:r>
              <a:rPr lang="en-US" sz="2000" dirty="0" smtClean="0"/>
              <a:t>How is capacity negotiated with the customer?</a:t>
            </a:r>
          </a:p>
          <a:p>
            <a:pPr lvl="1"/>
            <a:r>
              <a:rPr lang="en-US" sz="2000" dirty="0" smtClean="0"/>
              <a:t>How often is capacity reviewed and when?</a:t>
            </a:r>
          </a:p>
          <a:p>
            <a:pPr lvl="1"/>
            <a:r>
              <a:rPr lang="en-US" sz="2000" dirty="0" smtClean="0"/>
              <a:t>How are resources versus customer EDI analyzed?</a:t>
            </a:r>
          </a:p>
          <a:p>
            <a:pPr lvl="1"/>
            <a:r>
              <a:rPr lang="en-US" sz="2000" dirty="0" smtClean="0"/>
              <a:t>Does analysis include all areas of the business?</a:t>
            </a:r>
          </a:p>
          <a:p>
            <a:pPr lvl="1"/>
            <a:r>
              <a:rPr lang="en-US" sz="2000" dirty="0" smtClean="0"/>
              <a:t>Are resources for administrative and containers included?</a:t>
            </a:r>
          </a:p>
          <a:p>
            <a:pPr lvl="1"/>
            <a:r>
              <a:rPr lang="en-US" sz="2000" dirty="0" smtClean="0"/>
              <a:t>Does analysis include production, prototype, preproduction and after sales?</a:t>
            </a:r>
          </a:p>
          <a:p>
            <a:pPr lvl="1"/>
            <a:r>
              <a:rPr lang="en-US" sz="2000" dirty="0" smtClean="0"/>
              <a:t>Are contingency plans in place for capacity constraints?</a:t>
            </a:r>
          </a:p>
          <a:p>
            <a:pPr lvl="1">
              <a:buNone/>
            </a:pPr>
            <a:endParaRPr lang="en-US" sz="2000" dirty="0" smtClean="0"/>
          </a:p>
          <a:p>
            <a:endParaRPr lang="en-US" sz="2400" dirty="0" smtClean="0"/>
          </a:p>
          <a:p>
            <a:endParaRPr lang="en-US" sz="2400"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How Would You Answer the Criteria?</a:t>
            </a:r>
            <a:endParaRPr lang="en-US" dirty="0"/>
          </a:p>
        </p:txBody>
      </p:sp>
      <p:sp>
        <p:nvSpPr>
          <p:cNvPr id="4" name="Text Placeholder 3"/>
          <p:cNvSpPr>
            <a:spLocks noGrp="1"/>
          </p:cNvSpPr>
          <p:nvPr>
            <p:ph type="body" sz="quarter" idx="11"/>
          </p:nvPr>
        </p:nvSpPr>
        <p:spPr/>
        <p:txBody>
          <a:bodyPr/>
          <a:lstStyle/>
          <a:p>
            <a:r>
              <a:rPr lang="en-US" dirty="0" smtClean="0"/>
              <a:t>Answering the Assessment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18</a:t>
            </a:fld>
            <a:endParaRPr lang="en-US" dirty="0"/>
          </a:p>
        </p:txBody>
      </p:sp>
      <p:sp>
        <p:nvSpPr>
          <p:cNvPr id="2" name="Content Placeholder 1"/>
          <p:cNvSpPr>
            <a:spLocks noGrp="1"/>
          </p:cNvSpPr>
          <p:nvPr>
            <p:ph idx="1"/>
          </p:nvPr>
        </p:nvSpPr>
        <p:spPr/>
        <p:txBody>
          <a:bodyPr/>
          <a:lstStyle/>
          <a:p>
            <a:r>
              <a:rPr lang="en-US" sz="2400" dirty="0" smtClean="0"/>
              <a:t>What objective evidence would you expect to see?</a:t>
            </a:r>
          </a:p>
          <a:p>
            <a:pPr lvl="1"/>
            <a:r>
              <a:rPr lang="en-US" sz="2000" dirty="0" smtClean="0"/>
              <a:t>Work instructions including how capacity is negotiated, how customer EDI is integrated</a:t>
            </a:r>
          </a:p>
          <a:p>
            <a:pPr lvl="1"/>
            <a:r>
              <a:rPr lang="en-US" sz="2000" dirty="0" smtClean="0"/>
              <a:t>Reports from QAD that shows anything out-of-tolerance</a:t>
            </a:r>
          </a:p>
          <a:p>
            <a:pPr lvl="1"/>
            <a:r>
              <a:rPr lang="en-US" sz="2000" dirty="0" smtClean="0"/>
              <a:t>How the customer is alerted of significant resource limitations</a:t>
            </a:r>
          </a:p>
          <a:p>
            <a:pPr lvl="1"/>
            <a:r>
              <a:rPr lang="en-US" sz="2000" dirty="0" smtClean="0"/>
              <a:t>Comparative analysis </a:t>
            </a:r>
          </a:p>
          <a:p>
            <a:pPr lvl="2"/>
            <a:r>
              <a:rPr lang="en-US" sz="1800" dirty="0" smtClean="0"/>
              <a:t>Release, shipping, financial volumes, industry projections</a:t>
            </a:r>
          </a:p>
          <a:p>
            <a:pPr lvl="1"/>
            <a:r>
              <a:rPr lang="en-US" sz="2000" dirty="0" smtClean="0"/>
              <a:t>Meeting minutes including action items</a:t>
            </a:r>
          </a:p>
          <a:p>
            <a:pPr lvl="1"/>
            <a:r>
              <a:rPr lang="en-US" sz="2000" dirty="0" smtClean="0"/>
              <a:t>Training</a:t>
            </a:r>
          </a:p>
          <a:p>
            <a:pPr lvl="1"/>
            <a:r>
              <a:rPr lang="en-US" sz="2000" dirty="0" smtClean="0"/>
              <a:t>Job descriptions</a:t>
            </a:r>
          </a:p>
          <a:p>
            <a:endParaRPr lang="en-US" sz="2400" dirty="0" smtClean="0"/>
          </a:p>
          <a:p>
            <a:endParaRPr lang="en-US" sz="2400" dirty="0" smtClean="0"/>
          </a:p>
          <a:p>
            <a:pPr>
              <a:buNone/>
            </a:pPr>
            <a:endParaRPr lang="en-US" dirty="0" smtClean="0"/>
          </a:p>
          <a:p>
            <a:endParaRPr lang="en-US" dirty="0"/>
          </a:p>
        </p:txBody>
      </p:sp>
      <p:sp>
        <p:nvSpPr>
          <p:cNvPr id="3" name="Title 2"/>
          <p:cNvSpPr>
            <a:spLocks noGrp="1"/>
          </p:cNvSpPr>
          <p:nvPr>
            <p:ph type="title"/>
          </p:nvPr>
        </p:nvSpPr>
        <p:spPr/>
        <p:txBody>
          <a:bodyPr/>
          <a:lstStyle/>
          <a:p>
            <a:r>
              <a:rPr lang="en-US" dirty="0" smtClean="0"/>
              <a:t>How Would You Answer the Criteria?</a:t>
            </a:r>
            <a:endParaRPr lang="en-US" dirty="0"/>
          </a:p>
        </p:txBody>
      </p:sp>
      <p:sp>
        <p:nvSpPr>
          <p:cNvPr id="4" name="Text Placeholder 3"/>
          <p:cNvSpPr>
            <a:spLocks noGrp="1"/>
          </p:cNvSpPr>
          <p:nvPr>
            <p:ph type="body" sz="quarter" idx="11"/>
          </p:nvPr>
        </p:nvSpPr>
        <p:spPr/>
        <p:txBody>
          <a:bodyPr/>
          <a:lstStyle/>
          <a:p>
            <a:r>
              <a:rPr lang="en-US" dirty="0" smtClean="0"/>
              <a:t>Answering the Assessment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19</a:t>
            </a:fld>
            <a:endParaRPr lang="en-US" dirty="0"/>
          </a:p>
        </p:txBody>
      </p:sp>
      <p:sp>
        <p:nvSpPr>
          <p:cNvPr id="3" name="Content Placeholder 2"/>
          <p:cNvSpPr>
            <a:spLocks noGrp="1"/>
          </p:cNvSpPr>
          <p:nvPr>
            <p:ph idx="1"/>
          </p:nvPr>
        </p:nvSpPr>
        <p:spPr/>
        <p:txBody>
          <a:bodyPr/>
          <a:lstStyle/>
          <a:p>
            <a:pPr marL="514350" indent="-514350">
              <a:lnSpc>
                <a:spcPct val="150000"/>
              </a:lnSpc>
              <a:buFont typeface="+mj-lt"/>
              <a:buAutoNum type="alphaUcPeriod"/>
            </a:pPr>
            <a:r>
              <a:rPr lang="en-US" dirty="0" smtClean="0"/>
              <a:t>How long will it take you to complete the assessment?</a:t>
            </a:r>
          </a:p>
          <a:p>
            <a:pPr marL="514350" indent="-514350">
              <a:lnSpc>
                <a:spcPct val="150000"/>
              </a:lnSpc>
              <a:buFont typeface="+mj-lt"/>
              <a:buAutoNum type="alphaUcPeriod"/>
            </a:pPr>
            <a:r>
              <a:rPr lang="en-US" dirty="0" smtClean="0"/>
              <a:t>How long has your boss given you to do it?</a:t>
            </a:r>
          </a:p>
          <a:p>
            <a:pPr marL="514350" indent="-514350">
              <a:lnSpc>
                <a:spcPct val="150000"/>
              </a:lnSpc>
              <a:buFont typeface="+mj-lt"/>
              <a:buAutoNum type="alphaUcPeriod"/>
            </a:pPr>
            <a:r>
              <a:rPr lang="en-US" dirty="0" smtClean="0"/>
              <a:t>How many departments will need to be involved in completing it?</a:t>
            </a:r>
            <a:endParaRPr lang="en-US" dirty="0"/>
          </a:p>
        </p:txBody>
      </p:sp>
      <p:sp>
        <p:nvSpPr>
          <p:cNvPr id="4" name="Title 3"/>
          <p:cNvSpPr>
            <a:spLocks noGrp="1"/>
          </p:cNvSpPr>
          <p:nvPr>
            <p:ph type="title"/>
          </p:nvPr>
        </p:nvSpPr>
        <p:spPr/>
        <p:txBody>
          <a:bodyPr>
            <a:normAutofit/>
          </a:bodyPr>
          <a:lstStyle/>
          <a:p>
            <a:r>
              <a:rPr lang="en-US" dirty="0" smtClean="0"/>
              <a:t>Quiz – Have Your Answers Changed Yet?</a:t>
            </a:r>
            <a:endParaRPr lang="en-US" dirty="0"/>
          </a:p>
        </p:txBody>
      </p:sp>
      <p:sp>
        <p:nvSpPr>
          <p:cNvPr id="5" name="Text Placeholder 4"/>
          <p:cNvSpPr>
            <a:spLocks noGrp="1"/>
          </p:cNvSpPr>
          <p:nvPr>
            <p:ph type="body" sz="quarter" idx="11"/>
          </p:nvPr>
        </p:nvSpPr>
        <p:spPr/>
        <p:txBody>
          <a:bodyPr/>
          <a:lstStyle/>
          <a:p>
            <a:r>
              <a:rPr lang="en-US" dirty="0" smtClean="0"/>
              <a:t>Answering the Assessment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a:t>
            </a:fld>
            <a:endParaRPr lang="en-US" dirty="0"/>
          </a:p>
        </p:txBody>
      </p:sp>
      <p:sp>
        <p:nvSpPr>
          <p:cNvPr id="3" name="Content Placeholder 2"/>
          <p:cNvSpPr>
            <a:spLocks noGrp="1"/>
          </p:cNvSpPr>
          <p:nvPr>
            <p:ph idx="1"/>
          </p:nvPr>
        </p:nvSpPr>
        <p:spPr/>
        <p:txBody>
          <a:bodyPr/>
          <a:lstStyle/>
          <a:p>
            <a:r>
              <a:rPr lang="en-US" smtClean="0"/>
              <a:t>MMOG/LE	overview							</a:t>
            </a:r>
          </a:p>
          <a:p>
            <a:r>
              <a:rPr lang="en-US" smtClean="0"/>
              <a:t>Answering the MMOG/LE assessment			</a:t>
            </a:r>
          </a:p>
          <a:p>
            <a:r>
              <a:rPr lang="en-US" smtClean="0"/>
              <a:t>OEM Assessment Expectations	</a:t>
            </a:r>
          </a:p>
          <a:p>
            <a:r>
              <a:rPr lang="en-US" smtClean="0"/>
              <a:t>QAD support	</a:t>
            </a:r>
          </a:p>
          <a:p>
            <a:r>
              <a:rPr lang="en-US" smtClean="0"/>
              <a:t>Summary							</a:t>
            </a:r>
            <a:endParaRPr lang="en-US" dirty="0"/>
          </a:p>
        </p:txBody>
      </p:sp>
      <p:sp>
        <p:nvSpPr>
          <p:cNvPr id="4" name="Title 3"/>
          <p:cNvSpPr>
            <a:spLocks noGrp="1"/>
          </p:cNvSpPr>
          <p:nvPr>
            <p:ph type="title"/>
          </p:nvPr>
        </p:nvSpPr>
        <p:spPr/>
        <p:txBody>
          <a:bodyPr/>
          <a:lstStyle/>
          <a:p>
            <a:r>
              <a:rPr lang="en-US" smtClean="0"/>
              <a:t>Presentation Agenda	</a:t>
            </a:r>
            <a:endParaRPr lang="en-US" dirty="0"/>
          </a:p>
        </p:txBody>
      </p:sp>
      <p:sp>
        <p:nvSpPr>
          <p:cNvPr id="5" name="Text Placeholder 4"/>
          <p:cNvSpPr>
            <a:spLocks noGrp="1"/>
          </p:cNvSpPr>
          <p:nvPr>
            <p:ph type="body" sz="quarter" idx="11"/>
          </p:nvPr>
        </p:nvSpPr>
        <p:spPr/>
        <p:txBody>
          <a:bodyPr/>
          <a:lstStyle/>
          <a:p>
            <a:r>
              <a:rPr lang="en-US" dirty="0" smtClean="0"/>
              <a:t>MMOG/LE – Tips for Complying with the OEM Submission</a:t>
            </a:r>
            <a:endParaRPr lang="en-US" dirty="0"/>
          </a:p>
        </p:txBody>
      </p:sp>
    </p:spTree>
    <p:extLst>
      <p:ext uri="{BB962C8B-B14F-4D97-AF65-F5344CB8AC3E}">
        <p14:creationId xmlns:p14="http://schemas.microsoft.com/office/powerpoint/2010/main" xmlns="" val="227081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20</a:t>
            </a:fld>
            <a:endParaRPr lang="en-US" dirty="0"/>
          </a:p>
        </p:txBody>
      </p:sp>
      <p:sp>
        <p:nvSpPr>
          <p:cNvPr id="7" name="Text Placeholder 6"/>
          <p:cNvSpPr>
            <a:spLocks noGrp="1"/>
          </p:cNvSpPr>
          <p:nvPr>
            <p:ph type="body" sz="quarter" idx="10"/>
          </p:nvPr>
        </p:nvSpPr>
        <p:spPr/>
        <p:txBody>
          <a:bodyPr/>
          <a:lstStyle/>
          <a:p>
            <a:endParaRPr lang="en-US" dirty="0"/>
          </a:p>
        </p:txBody>
      </p:sp>
      <p:sp>
        <p:nvSpPr>
          <p:cNvPr id="6" name="Title 5"/>
          <p:cNvSpPr>
            <a:spLocks noGrp="1"/>
          </p:cNvSpPr>
          <p:nvPr>
            <p:ph type="title"/>
          </p:nvPr>
        </p:nvSpPr>
        <p:spPr/>
        <p:txBody>
          <a:bodyPr>
            <a:normAutofit fontScale="90000"/>
          </a:bodyPr>
          <a:lstStyle/>
          <a:p>
            <a:r>
              <a:rPr lang="en-US" dirty="0" smtClean="0"/>
              <a:t>OEM Assessment Expectations &amp;</a:t>
            </a:r>
            <a:br>
              <a:rPr lang="en-US" dirty="0" smtClean="0"/>
            </a:br>
            <a:r>
              <a:rPr lang="en-US" dirty="0" smtClean="0"/>
              <a:t>Common Supplier Mistakes</a:t>
            </a:r>
            <a:endParaRPr lang="en-US" dirty="0"/>
          </a:p>
        </p:txBody>
      </p:sp>
      <p:sp>
        <p:nvSpPr>
          <p:cNvPr id="8" name="Text Placeholder 7"/>
          <p:cNvSpPr>
            <a:spLocks noGrp="1"/>
          </p:cNvSpPr>
          <p:nvPr>
            <p:ph type="body" sz="quarter" idx="11"/>
          </p:nvPr>
        </p:nvSpPr>
        <p:spPr/>
        <p:txBody>
          <a:bodyPr/>
          <a:lstStyle/>
          <a:p>
            <a:r>
              <a:rPr lang="en-US" dirty="0" smtClean="0"/>
              <a:t>MMOG/LE – Tips for Complying with the OEM Submission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21</a:t>
            </a:fld>
            <a:endParaRPr lang="en-US" dirty="0"/>
          </a:p>
        </p:txBody>
      </p:sp>
      <p:sp>
        <p:nvSpPr>
          <p:cNvPr id="3" name="Content Placeholder 2"/>
          <p:cNvSpPr>
            <a:spLocks noGrp="1"/>
          </p:cNvSpPr>
          <p:nvPr>
            <p:ph idx="1"/>
          </p:nvPr>
        </p:nvSpPr>
        <p:spPr/>
        <p:txBody>
          <a:bodyPr/>
          <a:lstStyle/>
          <a:p>
            <a:r>
              <a:rPr lang="en-US" dirty="0" smtClean="0"/>
              <a:t>Planning</a:t>
            </a:r>
          </a:p>
          <a:p>
            <a:r>
              <a:rPr lang="en-US" dirty="0" smtClean="0"/>
              <a:t>Scheduling</a:t>
            </a:r>
          </a:p>
          <a:p>
            <a:r>
              <a:rPr lang="en-US" dirty="0" smtClean="0"/>
              <a:t>Sub Suppliers</a:t>
            </a:r>
            <a:endParaRPr lang="en-US" dirty="0"/>
          </a:p>
        </p:txBody>
      </p:sp>
      <p:sp>
        <p:nvSpPr>
          <p:cNvPr id="4" name="Title 3"/>
          <p:cNvSpPr>
            <a:spLocks noGrp="1"/>
          </p:cNvSpPr>
          <p:nvPr>
            <p:ph type="title"/>
          </p:nvPr>
        </p:nvSpPr>
        <p:spPr/>
        <p:txBody>
          <a:bodyPr/>
          <a:lstStyle/>
          <a:p>
            <a:r>
              <a:rPr lang="en-US" dirty="0" smtClean="0"/>
              <a:t>Extensive Use of Spreadsheets = Level C</a:t>
            </a:r>
            <a:endParaRPr lang="en-US" dirty="0"/>
          </a:p>
        </p:txBody>
      </p:sp>
      <p:pic>
        <p:nvPicPr>
          <p:cNvPr id="6" name="Picture 5" descr="spreadsheet.jpg"/>
          <p:cNvPicPr>
            <a:picLocks noChangeAspect="1"/>
          </p:cNvPicPr>
          <p:nvPr/>
        </p:nvPicPr>
        <p:blipFill>
          <a:blip r:embed="rId2"/>
          <a:stretch>
            <a:fillRect/>
          </a:stretch>
        </p:blipFill>
        <p:spPr>
          <a:xfrm>
            <a:off x="3710009" y="2035939"/>
            <a:ext cx="4826000" cy="3619500"/>
          </a:xfrm>
          <a:prstGeom prst="rect">
            <a:avLst/>
          </a:prstGeom>
        </p:spPr>
      </p:pic>
      <p:sp>
        <p:nvSpPr>
          <p:cNvPr id="7" name="TextBox 6"/>
          <p:cNvSpPr txBox="1"/>
          <p:nvPr/>
        </p:nvSpPr>
        <p:spPr>
          <a:xfrm>
            <a:off x="4166967" y="3126923"/>
            <a:ext cx="1494320" cy="2215991"/>
          </a:xfrm>
          <a:prstGeom prst="rect">
            <a:avLst/>
          </a:prstGeom>
          <a:noFill/>
        </p:spPr>
        <p:txBody>
          <a:bodyPr wrap="none" rtlCol="0">
            <a:spAutoFit/>
          </a:bodyPr>
          <a:lstStyle/>
          <a:p>
            <a:r>
              <a:rPr lang="en-US" sz="13800" b="1" dirty="0" smtClean="0"/>
              <a:t>A</a:t>
            </a:r>
            <a:endParaRPr lang="en-US" sz="13800" b="1" dirty="0"/>
          </a:p>
        </p:txBody>
      </p:sp>
      <p:sp>
        <p:nvSpPr>
          <p:cNvPr id="9" name="Oval 8"/>
          <p:cNvSpPr/>
          <p:nvPr/>
        </p:nvSpPr>
        <p:spPr>
          <a:xfrm>
            <a:off x="4051221" y="3437672"/>
            <a:ext cx="1667941" cy="1905242"/>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92D050"/>
              </a:solidFill>
            </a:endParaRPr>
          </a:p>
        </p:txBody>
      </p:sp>
      <p:cxnSp>
        <p:nvCxnSpPr>
          <p:cNvPr id="11" name="Straight Connector 10"/>
          <p:cNvCxnSpPr/>
          <p:nvPr/>
        </p:nvCxnSpPr>
        <p:spPr>
          <a:xfrm>
            <a:off x="4283910" y="3716688"/>
            <a:ext cx="1237294" cy="1237268"/>
          </a:xfrm>
          <a:prstGeom prst="line">
            <a:avLst/>
          </a:prstGeom>
          <a:ln w="7620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3" name="Text Placeholder 5"/>
          <p:cNvSpPr>
            <a:spLocks noGrp="1"/>
          </p:cNvSpPr>
          <p:nvPr>
            <p:ph type="body" sz="quarter" idx="11"/>
          </p:nvPr>
        </p:nvSpPr>
        <p:spPr/>
        <p:txBody>
          <a:bodyPr/>
          <a:lstStyle/>
          <a:p>
            <a:r>
              <a:rPr lang="en-US" dirty="0" smtClean="0"/>
              <a:t>MMOG/LE:  Tips for Satisfying the OEM Requirement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06691" y="2906523"/>
            <a:ext cx="2300630" cy="830997"/>
          </a:xfrm>
          <a:prstGeom prst="rect">
            <a:avLst/>
          </a:prstGeom>
          <a:noFill/>
        </p:spPr>
        <p:txBody>
          <a:bodyPr wrap="none" rtlCol="0">
            <a:spAutoFit/>
          </a:bodyPr>
          <a:lstStyle/>
          <a:p>
            <a:r>
              <a:rPr lang="en-US" sz="4800" b="1" dirty="0" smtClean="0"/>
              <a:t>Quality</a:t>
            </a:r>
            <a:endParaRPr lang="en-US" sz="4800" b="1" dirty="0"/>
          </a:p>
        </p:txBody>
      </p:sp>
      <p:sp>
        <p:nvSpPr>
          <p:cNvPr id="6" name="Slide Number Placeholder 5"/>
          <p:cNvSpPr>
            <a:spLocks noGrp="1"/>
          </p:cNvSpPr>
          <p:nvPr>
            <p:ph type="sldNum" sz="quarter" idx="12"/>
          </p:nvPr>
        </p:nvSpPr>
        <p:spPr/>
        <p:txBody>
          <a:bodyPr/>
          <a:lstStyle>
            <a:lvl1pPr>
              <a:defRPr/>
            </a:lvl1pPr>
          </a:lstStyle>
          <a:p>
            <a:pPr>
              <a:defRPr/>
            </a:pPr>
            <a:fld id="{EFD3BFB6-46F2-4F63-A892-0B1C1613CD05}" type="slidenum">
              <a:rPr lang="en-US"/>
              <a:pPr>
                <a:defRPr/>
              </a:pPr>
              <a:t>22</a:t>
            </a:fld>
            <a:endParaRPr lang="en-US" dirty="0"/>
          </a:p>
        </p:txBody>
      </p:sp>
      <p:sp>
        <p:nvSpPr>
          <p:cNvPr id="17" name="Content Placeholder 16"/>
          <p:cNvSpPr>
            <a:spLocks noGrp="1"/>
          </p:cNvSpPr>
          <p:nvPr>
            <p:ph sz="half" idx="1"/>
          </p:nvPr>
        </p:nvSpPr>
        <p:spPr/>
        <p:txBody>
          <a:bodyPr>
            <a:normAutofit fontScale="92500" lnSpcReduction="20000"/>
          </a:bodyPr>
          <a:lstStyle/>
          <a:p>
            <a:pPr>
              <a:spcBef>
                <a:spcPts val="0"/>
              </a:spcBef>
              <a:spcAft>
                <a:spcPts val="823"/>
              </a:spcAft>
            </a:pPr>
            <a:r>
              <a:rPr lang="en-US" dirty="0" smtClean="0"/>
              <a:t>ISO/TS 16949, is a technical specification for quality management</a:t>
            </a:r>
          </a:p>
          <a:p>
            <a:pPr>
              <a:spcBef>
                <a:spcPts val="0"/>
              </a:spcBef>
              <a:spcAft>
                <a:spcPts val="823"/>
              </a:spcAft>
            </a:pPr>
            <a:r>
              <a:rPr lang="en-US" dirty="0" smtClean="0"/>
              <a:t>MMOG/LE is similar, but focuses on supply chain processes.</a:t>
            </a:r>
          </a:p>
          <a:p>
            <a:pPr>
              <a:spcBef>
                <a:spcPts val="0"/>
              </a:spcBef>
              <a:spcAft>
                <a:spcPts val="823"/>
              </a:spcAft>
            </a:pPr>
            <a:r>
              <a:rPr lang="en-US" dirty="0" smtClean="0"/>
              <a:t>MMOG/LE has adopted the same process approach as ISO/TS 16949</a:t>
            </a:r>
          </a:p>
          <a:p>
            <a:pPr>
              <a:spcBef>
                <a:spcPts val="0"/>
              </a:spcBef>
              <a:spcAft>
                <a:spcPts val="823"/>
              </a:spcAft>
            </a:pPr>
            <a:r>
              <a:rPr lang="en-US" dirty="0" smtClean="0"/>
              <a:t>Example:  Scrap process</a:t>
            </a:r>
          </a:p>
        </p:txBody>
      </p:sp>
      <p:sp>
        <p:nvSpPr>
          <p:cNvPr id="2" name="Title 1"/>
          <p:cNvSpPr>
            <a:spLocks noGrp="1"/>
          </p:cNvSpPr>
          <p:nvPr>
            <p:ph type="title"/>
          </p:nvPr>
        </p:nvSpPr>
        <p:spPr>
          <a:noFill/>
          <a:ln w="9525">
            <a:noFill/>
            <a:miter lim="800000"/>
            <a:headEnd/>
            <a:tailEnd/>
          </a:ln>
        </p:spPr>
        <p:txBody>
          <a:bodyPr vert="horz" wrap="square" lIns="93222" tIns="46611" rIns="93222" bIns="46611" numCol="1" anchor="ctr" anchorCtr="0" compatLnSpc="1">
            <a:prstTxWarp prst="textNoShape">
              <a:avLst/>
            </a:prstTxWarp>
            <a:normAutofit/>
          </a:bodyPr>
          <a:lstStyle/>
          <a:p>
            <a:r>
              <a:rPr lang="en-US" dirty="0" smtClean="0"/>
              <a:t>Who is Leading the Assessment?</a:t>
            </a:r>
          </a:p>
        </p:txBody>
      </p:sp>
      <p:sp>
        <p:nvSpPr>
          <p:cNvPr id="3" name="Text Placeholder 2"/>
          <p:cNvSpPr>
            <a:spLocks noGrp="1"/>
          </p:cNvSpPr>
          <p:nvPr>
            <p:ph type="body" sz="quarter" idx="13"/>
          </p:nvPr>
        </p:nvSpPr>
        <p:spPr/>
        <p:txBody>
          <a:bodyPr>
            <a:noAutofit/>
          </a:bodyPr>
          <a:lstStyle/>
          <a:p>
            <a:pPr lvl="0">
              <a:spcBef>
                <a:spcPts val="0"/>
              </a:spcBef>
              <a:spcAft>
                <a:spcPts val="823"/>
              </a:spcAft>
            </a:pPr>
            <a:r>
              <a:rPr lang="en-US" dirty="0" smtClean="0"/>
              <a:t>MMOG/LE – Tips for Complying with the OEM Submission</a:t>
            </a:r>
            <a:endParaRPr lang="en-US" dirty="0" smtClean="0">
              <a:solidFill>
                <a:schemeClr val="accent1"/>
              </a:solidFill>
              <a:latin typeface="Century Gothic" pitchFamily="34" charset="0"/>
              <a:cs typeface="Century Gothic" pitchFamily="34" charset="0"/>
            </a:endParaRPr>
          </a:p>
        </p:txBody>
      </p:sp>
      <p:sp>
        <p:nvSpPr>
          <p:cNvPr id="8" name="Oval 7"/>
          <p:cNvSpPr/>
          <p:nvPr/>
        </p:nvSpPr>
        <p:spPr>
          <a:xfrm>
            <a:off x="5257800" y="2101388"/>
            <a:ext cx="3429000" cy="2813540"/>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49665" y="1774371"/>
            <a:ext cx="2972923" cy="3140556"/>
          </a:xfrm>
          <a:prstGeom prst="ellipse">
            <a:avLst/>
          </a:prstGeom>
          <a:noFill/>
          <a:ln w="762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stCxn id="9" idx="1"/>
          </p:cNvCxnSpPr>
          <p:nvPr/>
        </p:nvCxnSpPr>
        <p:spPr>
          <a:xfrm>
            <a:off x="6085039" y="2234295"/>
            <a:ext cx="2145145" cy="2135177"/>
          </a:xfrm>
          <a:prstGeom prst="line">
            <a:avLst/>
          </a:prstGeom>
          <a:ln w="76200">
            <a:solidFill>
              <a:srgbClr val="C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12606793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txBox="1">
            <a:spLocks/>
          </p:cNvSpPr>
          <p:nvPr/>
        </p:nvSpPr>
        <p:spPr>
          <a:xfrm>
            <a:off x="457200" y="598826"/>
            <a:ext cx="8229600" cy="71652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tabLst/>
              <a:defRPr/>
            </a:pPr>
            <a:endParaRPr kumimoji="0" lang="en-US" sz="2000" b="1" i="0" u="none" strike="noStrike" kern="1200" cap="none" spc="0" normalizeH="0" baseline="0" noProof="0" dirty="0">
              <a:ln>
                <a:noFill/>
              </a:ln>
              <a:solidFill>
                <a:schemeClr val="accent1"/>
              </a:solidFill>
              <a:effectLst/>
              <a:uLnTx/>
              <a:uFillTx/>
              <a:latin typeface="Century Gothic"/>
              <a:ea typeface="+mj-ea"/>
              <a:cs typeface="Century Gothic"/>
            </a:endParaRPr>
          </a:p>
        </p:txBody>
      </p:sp>
      <p:sp>
        <p:nvSpPr>
          <p:cNvPr id="6" name="Text Placeholder 4"/>
          <p:cNvSpPr txBox="1">
            <a:spLocks/>
          </p:cNvSpPr>
          <p:nvPr/>
        </p:nvSpPr>
        <p:spPr>
          <a:xfrm>
            <a:off x="457200" y="179388"/>
            <a:ext cx="8229600" cy="428625"/>
          </a:xfrm>
          <a:prstGeom prst="rect">
            <a:avLst/>
          </a:prstGeom>
        </p:spPr>
        <p:txBody>
          <a:bodyPr/>
          <a:lstStyle/>
          <a:p>
            <a:pPr marL="342900" lvl="0" indent="-342900">
              <a:spcBef>
                <a:spcPct val="20000"/>
              </a:spcBef>
              <a:buClr>
                <a:schemeClr val="accent6"/>
              </a:buClr>
              <a:defRPr/>
            </a:pPr>
            <a:r>
              <a:rPr lang="en-US" sz="2000" b="1" dirty="0" smtClean="0">
                <a:solidFill>
                  <a:schemeClr val="accent1"/>
                </a:solidFill>
              </a:rPr>
              <a:t>MMOG/LE – Tips for Complying with the OEM Submission</a:t>
            </a:r>
            <a:endParaRPr kumimoji="0" lang="en-US" sz="2000" b="1" i="0" u="none" strike="noStrike" kern="1200" cap="none" spc="0" normalizeH="0" baseline="0" noProof="0" dirty="0">
              <a:ln>
                <a:noFill/>
              </a:ln>
              <a:solidFill>
                <a:schemeClr val="accent1"/>
              </a:solidFill>
              <a:effectLst/>
              <a:uLnTx/>
              <a:uFillTx/>
              <a:latin typeface="Century Gothic"/>
              <a:ea typeface="+mn-ea"/>
              <a:cs typeface="Century Gothic"/>
            </a:endParaRPr>
          </a:p>
        </p:txBody>
      </p:sp>
      <p:sp>
        <p:nvSpPr>
          <p:cNvPr id="12" name="Title 11"/>
          <p:cNvSpPr>
            <a:spLocks noGrp="1"/>
          </p:cNvSpPr>
          <p:nvPr>
            <p:ph type="title"/>
          </p:nvPr>
        </p:nvSpPr>
        <p:spPr/>
        <p:txBody>
          <a:bodyPr>
            <a:normAutofit fontScale="90000"/>
          </a:bodyPr>
          <a:lstStyle/>
          <a:p>
            <a:pPr lvl="0"/>
            <a:r>
              <a:rPr lang="en-US" dirty="0" smtClean="0"/>
              <a:t>Is MMOG/LE Being Driven by Management?</a:t>
            </a:r>
            <a:endParaRPr lang="en-US" dirty="0"/>
          </a:p>
        </p:txBody>
      </p:sp>
      <p:sp>
        <p:nvSpPr>
          <p:cNvPr id="13" name="Content Placeholder 12"/>
          <p:cNvSpPr>
            <a:spLocks noGrp="1"/>
          </p:cNvSpPr>
          <p:nvPr>
            <p:ph idx="1"/>
          </p:nvPr>
        </p:nvSpPr>
        <p:spPr/>
        <p:txBody>
          <a:bodyPr>
            <a:normAutofit fontScale="92500" lnSpcReduction="10000"/>
          </a:bodyPr>
          <a:lstStyle/>
          <a:p>
            <a:r>
              <a:rPr lang="en-US" dirty="0" smtClean="0"/>
              <a:t>Driven by Operations and Executive Management teams, championed by Materials Management</a:t>
            </a:r>
          </a:p>
          <a:p>
            <a:r>
              <a:rPr lang="en-US" dirty="0" smtClean="0"/>
              <a:t>The Corporate Delivery Champion (CDC) is responsible for improving and standardizing delivery performance across the enterprise</a:t>
            </a:r>
          </a:p>
          <a:p>
            <a:r>
              <a:rPr lang="en-US" dirty="0" smtClean="0"/>
              <a:t>Understand the </a:t>
            </a:r>
            <a:r>
              <a:rPr lang="en-US" dirty="0" smtClean="0"/>
              <a:t>customers’ supply chain and delivery requirements as outlined in the:</a:t>
            </a:r>
          </a:p>
          <a:p>
            <a:pPr lvl="1"/>
            <a:r>
              <a:rPr lang="en-US" dirty="0" smtClean="0"/>
              <a:t>Global Terms and Conditions</a:t>
            </a:r>
          </a:p>
          <a:p>
            <a:pPr lvl="1"/>
            <a:r>
              <a:rPr lang="en-US" dirty="0" smtClean="0"/>
              <a:t>Supplier Manuals and Reference Guides</a:t>
            </a:r>
          </a:p>
          <a:p>
            <a:pPr lvl="1"/>
            <a:r>
              <a:rPr lang="en-US" dirty="0" smtClean="0"/>
              <a:t>Supplier Web Sites</a:t>
            </a:r>
          </a:p>
          <a:p>
            <a:pPr lvl="1"/>
            <a:r>
              <a:rPr lang="en-US" dirty="0" smtClean="0"/>
              <a:t>MMOG/LE</a:t>
            </a:r>
          </a:p>
          <a:p>
            <a:endParaRPr lang="en-US" dirty="0"/>
          </a:p>
        </p:txBody>
      </p:sp>
    </p:spTree>
    <p:extLst>
      <p:ext uri="{BB962C8B-B14F-4D97-AF65-F5344CB8AC3E}">
        <p14:creationId xmlns="" xmlns:p14="http://schemas.microsoft.com/office/powerpoint/2010/main" val="1489472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1885" y="876300"/>
            <a:ext cx="7748219" cy="381000"/>
          </a:xfrm>
          <a:noFill/>
          <a:ln w="9525">
            <a:noFill/>
            <a:miter lim="800000"/>
            <a:headEnd/>
            <a:tailEnd/>
          </a:ln>
        </p:spPr>
        <p:txBody>
          <a:bodyPr vert="horz" wrap="square" lIns="93222" tIns="46611" rIns="93222" bIns="46611" numCol="1" anchor="ctr" anchorCtr="0" compatLnSpc="1">
            <a:prstTxWarp prst="textNoShape">
              <a:avLst/>
            </a:prstTxWarp>
            <a:noAutofit/>
          </a:bodyPr>
          <a:lstStyle/>
          <a:p>
            <a:pPr eaLnBrk="1" hangingPunct="1"/>
            <a:r>
              <a:rPr lang="en-US" dirty="0" smtClean="0"/>
              <a:t>What is a CDC?</a:t>
            </a:r>
            <a:endParaRPr lang="en-US" dirty="0"/>
          </a:p>
        </p:txBody>
      </p:sp>
      <p:sp>
        <p:nvSpPr>
          <p:cNvPr id="25" name="Rectangle 24"/>
          <p:cNvSpPr/>
          <p:nvPr/>
        </p:nvSpPr>
        <p:spPr>
          <a:xfrm>
            <a:off x="517975" y="1616575"/>
            <a:ext cx="7748413" cy="4684359"/>
          </a:xfrm>
          <a:prstGeom prst="rect">
            <a:avLst/>
          </a:prstGeom>
        </p:spPr>
        <p:txBody>
          <a:bodyPr wrap="square">
            <a:spAutoFit/>
          </a:bodyPr>
          <a:lstStyle/>
          <a:p>
            <a:pPr marL="342900" lvl="1" indent="-342900">
              <a:lnSpc>
                <a:spcPct val="80000"/>
              </a:lnSpc>
              <a:spcBef>
                <a:spcPct val="20000"/>
              </a:spcBef>
              <a:buFont typeface="Arial" pitchFamily="34" charset="0"/>
              <a:buChar char="•"/>
            </a:pPr>
            <a:r>
              <a:rPr lang="en-US" sz="2800" dirty="0" smtClean="0">
                <a:solidFill>
                  <a:schemeClr val="tx1">
                    <a:lumMod val="75000"/>
                    <a:lumOff val="25000"/>
                  </a:schemeClr>
                </a:solidFill>
                <a:latin typeface="Century Gothic"/>
                <a:cs typeface="Century Gothic"/>
              </a:rPr>
              <a:t>Required/requested for suppliers with multiple sites by Ford, Chrysler and GM</a:t>
            </a:r>
          </a:p>
          <a:p>
            <a:pPr marL="342900" lvl="1" indent="-342900">
              <a:lnSpc>
                <a:spcPct val="80000"/>
              </a:lnSpc>
              <a:spcBef>
                <a:spcPct val="20000"/>
              </a:spcBef>
              <a:buFont typeface="Arial" pitchFamily="34" charset="0"/>
              <a:buChar char="•"/>
            </a:pPr>
            <a:r>
              <a:rPr lang="en-US" sz="2800" dirty="0" smtClean="0">
                <a:solidFill>
                  <a:schemeClr val="tx1">
                    <a:lumMod val="75000"/>
                    <a:lumOff val="25000"/>
                  </a:schemeClr>
                </a:solidFill>
                <a:latin typeface="Century Gothic"/>
                <a:cs typeface="Century Gothic"/>
              </a:rPr>
              <a:t>Serves </a:t>
            </a:r>
            <a:r>
              <a:rPr lang="en-US" sz="2800" dirty="0" smtClean="0">
                <a:solidFill>
                  <a:schemeClr val="tx1">
                    <a:lumMod val="75000"/>
                    <a:lumOff val="25000"/>
                  </a:schemeClr>
                </a:solidFill>
                <a:latin typeface="Century Gothic"/>
                <a:cs typeface="Century Gothic"/>
              </a:rPr>
              <a:t>as the corporate supply chain contact for all manufacturing and ship sites for delivery performance</a:t>
            </a:r>
          </a:p>
          <a:p>
            <a:pPr marL="342900" lvl="1" indent="-342900">
              <a:lnSpc>
                <a:spcPct val="80000"/>
              </a:lnSpc>
              <a:spcBef>
                <a:spcPct val="20000"/>
              </a:spcBef>
              <a:buFont typeface="Arial" pitchFamily="34" charset="0"/>
              <a:buChar char="•"/>
            </a:pPr>
            <a:r>
              <a:rPr lang="en-US" sz="2800" dirty="0" smtClean="0">
                <a:solidFill>
                  <a:schemeClr val="tx1">
                    <a:lumMod val="75000"/>
                    <a:lumOff val="25000"/>
                  </a:schemeClr>
                </a:solidFill>
                <a:latin typeface="Century Gothic"/>
                <a:cs typeface="Century Gothic"/>
              </a:rPr>
              <a:t>Standardizes and improves supply chain processes and </a:t>
            </a:r>
            <a:r>
              <a:rPr lang="en-US" sz="2800" dirty="0" smtClean="0">
                <a:solidFill>
                  <a:schemeClr val="tx1">
                    <a:lumMod val="75000"/>
                    <a:lumOff val="25000"/>
                  </a:schemeClr>
                </a:solidFill>
                <a:latin typeface="Century Gothic"/>
                <a:cs typeface="Century Gothic"/>
              </a:rPr>
              <a:t>procedures</a:t>
            </a:r>
          </a:p>
          <a:p>
            <a:pPr marL="342900" lvl="1" indent="-342900">
              <a:lnSpc>
                <a:spcPct val="80000"/>
              </a:lnSpc>
              <a:spcBef>
                <a:spcPct val="20000"/>
              </a:spcBef>
              <a:buFont typeface="Arial" pitchFamily="34" charset="0"/>
              <a:buChar char="•"/>
            </a:pPr>
            <a:r>
              <a:rPr lang="en-US" sz="2800" dirty="0" smtClean="0">
                <a:solidFill>
                  <a:schemeClr val="tx1">
                    <a:lumMod val="75000"/>
                    <a:lumOff val="25000"/>
                  </a:schemeClr>
                </a:solidFill>
                <a:latin typeface="Century Gothic"/>
                <a:cs typeface="Century Gothic"/>
              </a:rPr>
              <a:t>Oversees MMOG/LE compliance</a:t>
            </a:r>
          </a:p>
          <a:p>
            <a:pPr marL="342900" lvl="1" indent="-342900">
              <a:lnSpc>
                <a:spcPct val="80000"/>
              </a:lnSpc>
              <a:spcBef>
                <a:spcPct val="20000"/>
              </a:spcBef>
              <a:buFont typeface="Arial" pitchFamily="34" charset="0"/>
              <a:buChar char="•"/>
            </a:pPr>
            <a:r>
              <a:rPr lang="en-US" sz="2800" dirty="0" smtClean="0">
                <a:solidFill>
                  <a:schemeClr val="tx1">
                    <a:lumMod val="75000"/>
                    <a:lumOff val="25000"/>
                  </a:schemeClr>
                </a:solidFill>
                <a:latin typeface="Century Gothic"/>
                <a:cs typeface="Century Gothic"/>
              </a:rPr>
              <a:t>Ensures corrective actions are resolved in a timely manner</a:t>
            </a:r>
          </a:p>
          <a:p>
            <a:pPr marL="342900" lvl="1" indent="-342900">
              <a:lnSpc>
                <a:spcPct val="80000"/>
              </a:lnSpc>
              <a:spcBef>
                <a:spcPct val="20000"/>
              </a:spcBef>
              <a:buFont typeface="Arial" pitchFamily="34" charset="0"/>
              <a:buChar char="•"/>
            </a:pPr>
            <a:r>
              <a:rPr lang="en-US" sz="2800" dirty="0" smtClean="0">
                <a:solidFill>
                  <a:schemeClr val="tx1">
                    <a:lumMod val="75000"/>
                    <a:lumOff val="25000"/>
                  </a:schemeClr>
                </a:solidFill>
                <a:cs typeface="Century Gothic"/>
              </a:rPr>
              <a:t>Documents and shares lessons learned</a:t>
            </a:r>
            <a:endParaRPr lang="en-US" sz="2800" dirty="0" smtClean="0">
              <a:solidFill>
                <a:schemeClr val="tx1">
                  <a:lumMod val="75000"/>
                  <a:lumOff val="25000"/>
                </a:schemeClr>
              </a:solidFill>
              <a:latin typeface="Century Gothic"/>
              <a:cs typeface="Century Gothic"/>
            </a:endParaRPr>
          </a:p>
          <a:p>
            <a:pPr marL="342900" indent="-342900">
              <a:lnSpc>
                <a:spcPct val="80000"/>
              </a:lnSpc>
              <a:spcBef>
                <a:spcPct val="20000"/>
              </a:spcBef>
            </a:pPr>
            <a:endParaRPr lang="en-US" sz="2400" b="1" dirty="0" smtClean="0"/>
          </a:p>
        </p:txBody>
      </p:sp>
      <p:sp>
        <p:nvSpPr>
          <p:cNvPr id="4" name="Text Placeholder 4"/>
          <p:cNvSpPr txBox="1">
            <a:spLocks/>
          </p:cNvSpPr>
          <p:nvPr/>
        </p:nvSpPr>
        <p:spPr>
          <a:xfrm>
            <a:off x="457200" y="179388"/>
            <a:ext cx="8229600" cy="428625"/>
          </a:xfrm>
          <a:prstGeom prst="rect">
            <a:avLst/>
          </a:prstGeom>
        </p:spPr>
        <p:txBody>
          <a:bodyPr/>
          <a:lstStyle/>
          <a:p>
            <a:pPr marL="342900" lvl="0" indent="-342900">
              <a:spcBef>
                <a:spcPct val="20000"/>
              </a:spcBef>
              <a:buClr>
                <a:schemeClr val="accent6"/>
              </a:buClr>
              <a:defRPr/>
            </a:pPr>
            <a:r>
              <a:rPr lang="en-US" sz="2000" b="1" dirty="0" smtClean="0">
                <a:solidFill>
                  <a:schemeClr val="accent1"/>
                </a:solidFill>
              </a:rPr>
              <a:t>MMOG/LE – Tips for Complying with the OEM Submission</a:t>
            </a:r>
            <a:endParaRPr kumimoji="0" lang="en-US" sz="2000" b="1" i="0" u="none" strike="noStrike" kern="1200" cap="none" spc="0" normalizeH="0" baseline="0" noProof="0" dirty="0">
              <a:ln>
                <a:noFill/>
              </a:ln>
              <a:solidFill>
                <a:schemeClr val="accent1"/>
              </a:solidFill>
              <a:effectLst/>
              <a:uLnTx/>
              <a:uFillTx/>
              <a:latin typeface="Century Gothic"/>
              <a:ea typeface="+mn-ea"/>
              <a:cs typeface="Century Gothic"/>
            </a:endParaRPr>
          </a:p>
        </p:txBody>
      </p:sp>
    </p:spTree>
    <p:extLst>
      <p:ext uri="{BB962C8B-B14F-4D97-AF65-F5344CB8AC3E}">
        <p14:creationId xmlns:p14="http://schemas.microsoft.com/office/powerpoint/2010/main" xmlns="" val="1489472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lvl1pPr>
              <a:defRPr/>
            </a:lvl1pPr>
          </a:lstStyle>
          <a:p>
            <a:fld id="{EFD3BFB6-46F2-4F63-A892-0B1C1613CD05}" type="slidenum">
              <a:rPr lang="en-US" smtClean="0"/>
              <a:pPr/>
              <a:t>25</a:t>
            </a:fld>
            <a:endParaRPr lang="en-US" dirty="0"/>
          </a:p>
        </p:txBody>
      </p:sp>
      <p:sp>
        <p:nvSpPr>
          <p:cNvPr id="9" name="Content Placeholder 8"/>
          <p:cNvSpPr>
            <a:spLocks noGrp="1"/>
          </p:cNvSpPr>
          <p:nvPr>
            <p:ph idx="1"/>
          </p:nvPr>
        </p:nvSpPr>
        <p:spPr/>
        <p:txBody>
          <a:bodyPr>
            <a:normAutofit fontScale="77500" lnSpcReduction="20000"/>
          </a:bodyPr>
          <a:lstStyle/>
          <a:p>
            <a:r>
              <a:rPr lang="en-US" dirty="0" smtClean="0"/>
              <a:t>Process owners, including management</a:t>
            </a:r>
          </a:p>
          <a:p>
            <a:r>
              <a:rPr lang="en-US" dirty="0" smtClean="0"/>
              <a:t>All facilities and shifts</a:t>
            </a:r>
          </a:p>
          <a:p>
            <a:r>
              <a:rPr lang="en-US" dirty="0" smtClean="0"/>
              <a:t>Areas with vital involvement in the assessment process include: </a:t>
            </a:r>
          </a:p>
          <a:p>
            <a:pPr lvl="1"/>
            <a:r>
              <a:rPr lang="en-US" dirty="0" smtClean="0"/>
              <a:t>Top management </a:t>
            </a:r>
          </a:p>
          <a:p>
            <a:pPr lvl="1"/>
            <a:r>
              <a:rPr lang="en-US" dirty="0" smtClean="0"/>
              <a:t>Supply chain</a:t>
            </a:r>
          </a:p>
          <a:p>
            <a:pPr lvl="1"/>
            <a:r>
              <a:rPr lang="en-US" dirty="0" smtClean="0"/>
              <a:t>Corporate delivery champion</a:t>
            </a:r>
          </a:p>
          <a:p>
            <a:pPr lvl="1"/>
            <a:r>
              <a:rPr lang="en-US" dirty="0" smtClean="0"/>
              <a:t>Purchasing</a:t>
            </a:r>
          </a:p>
          <a:p>
            <a:pPr lvl="1"/>
            <a:r>
              <a:rPr lang="en-US" dirty="0" smtClean="0"/>
              <a:t>Production</a:t>
            </a:r>
          </a:p>
          <a:p>
            <a:pPr lvl="1"/>
            <a:r>
              <a:rPr lang="en-US" dirty="0" smtClean="0"/>
              <a:t>Engineering</a:t>
            </a:r>
          </a:p>
          <a:p>
            <a:pPr lvl="1"/>
            <a:r>
              <a:rPr lang="en-US" dirty="0" smtClean="0"/>
              <a:t>Program manager</a:t>
            </a:r>
          </a:p>
          <a:p>
            <a:pPr lvl="1"/>
            <a:r>
              <a:rPr lang="en-US" dirty="0" smtClean="0"/>
              <a:t>Human resources</a:t>
            </a:r>
          </a:p>
          <a:p>
            <a:pPr lvl="1"/>
            <a:r>
              <a:rPr lang="en-US" dirty="0" smtClean="0"/>
              <a:t>Quality</a:t>
            </a:r>
          </a:p>
          <a:p>
            <a:pPr lvl="1"/>
            <a:r>
              <a:rPr lang="en-US" dirty="0" smtClean="0"/>
              <a:t>IT</a:t>
            </a:r>
          </a:p>
          <a:p>
            <a:pPr lvl="1"/>
            <a:r>
              <a:rPr lang="en-US" dirty="0" smtClean="0"/>
              <a:t>Logistics</a:t>
            </a:r>
          </a:p>
          <a:p>
            <a:pPr lvl="1"/>
            <a:r>
              <a:rPr lang="en-US" dirty="0" smtClean="0"/>
              <a:t>Sales</a:t>
            </a:r>
            <a:endParaRPr lang="en-US" dirty="0"/>
          </a:p>
        </p:txBody>
      </p:sp>
      <p:sp>
        <p:nvSpPr>
          <p:cNvPr id="2" name="Title 1"/>
          <p:cNvSpPr>
            <a:spLocks noGrp="1"/>
          </p:cNvSpPr>
          <p:nvPr>
            <p:ph type="title"/>
          </p:nvPr>
        </p:nvSpPr>
        <p:spPr/>
        <p:txBody>
          <a:bodyPr>
            <a:normAutofit fontScale="90000"/>
          </a:bodyPr>
          <a:lstStyle/>
          <a:p>
            <a:r>
              <a:rPr lang="en-US" smtClean="0"/>
              <a:t>Is the Right Person Answering the Question? </a:t>
            </a:r>
            <a:endParaRPr lang="en-US" dirty="0"/>
          </a:p>
        </p:txBody>
      </p:sp>
      <p:sp>
        <p:nvSpPr>
          <p:cNvPr id="8" name="Text Placeholder 7"/>
          <p:cNvSpPr>
            <a:spLocks noGrp="1"/>
          </p:cNvSpPr>
          <p:nvPr>
            <p:ph type="body" sz="quarter" idx="11"/>
          </p:nvPr>
        </p:nvSpPr>
        <p:spPr/>
        <p:txBody>
          <a:bodyPr/>
          <a:lstStyle/>
          <a:p>
            <a:r>
              <a:rPr lang="en-US" smtClean="0"/>
              <a:t>MMOG/LE – Tips for Complying with the OEM Submission</a:t>
            </a:r>
            <a:endParaRPr lang="en-US" dirty="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1410" name="Picture 2"/>
          <p:cNvPicPr>
            <a:picLocks noChangeAspect="1" noChangeArrowheads="1"/>
          </p:cNvPicPr>
          <p:nvPr/>
        </p:nvPicPr>
        <p:blipFill>
          <a:blip r:embed="rId3"/>
          <a:srcRect/>
          <a:stretch>
            <a:fillRect/>
          </a:stretch>
        </p:blipFill>
        <p:spPr bwMode="auto">
          <a:xfrm>
            <a:off x="340825" y="1634247"/>
            <a:ext cx="5386212" cy="3658816"/>
          </a:xfrm>
          <a:prstGeom prst="rect">
            <a:avLst/>
          </a:prstGeom>
          <a:noFill/>
          <a:ln w="9525" algn="ctr">
            <a:noFill/>
            <a:miter lim="800000"/>
            <a:headEnd/>
            <a:tailEnd/>
          </a:ln>
          <a:effectLst/>
        </p:spPr>
      </p:pic>
      <p:sp>
        <p:nvSpPr>
          <p:cNvPr id="9" name="Slide Number Placeholder 5"/>
          <p:cNvSpPr>
            <a:spLocks noGrp="1"/>
          </p:cNvSpPr>
          <p:nvPr>
            <p:ph type="sldNum" sz="quarter" idx="12"/>
          </p:nvPr>
        </p:nvSpPr>
        <p:spPr>
          <a:prstGeom prst="rect">
            <a:avLst/>
          </a:prstGeom>
        </p:spPr>
        <p:txBody>
          <a:bodyPr/>
          <a:lstStyle>
            <a:lvl1pPr>
              <a:defRPr/>
            </a:lvl1pPr>
          </a:lstStyle>
          <a:p>
            <a:pPr algn="r">
              <a:defRPr/>
            </a:pPr>
            <a:fld id="{EFD3BFB6-46F2-4F63-A892-0B1C1613CD05}" type="slidenum">
              <a:rPr lang="en-US">
                <a:solidFill>
                  <a:schemeClr val="bg1"/>
                </a:solidFill>
                <a:latin typeface="+mj-lt"/>
              </a:rPr>
              <a:pPr algn="r">
                <a:defRPr/>
              </a:pPr>
              <a:t>26</a:t>
            </a:fld>
            <a:endParaRPr lang="en-US" dirty="0">
              <a:solidFill>
                <a:schemeClr val="bg1"/>
              </a:solidFill>
              <a:latin typeface="+mj-lt"/>
            </a:endParaRPr>
          </a:p>
        </p:txBody>
      </p:sp>
      <p:sp>
        <p:nvSpPr>
          <p:cNvPr id="401411" name="Rectangle 3"/>
          <p:cNvSpPr>
            <a:spLocks noGrp="1" noChangeArrowheads="1"/>
          </p:cNvSpPr>
          <p:nvPr>
            <p:ph type="title"/>
          </p:nvPr>
        </p:nvSpPr>
        <p:spPr/>
        <p:txBody>
          <a:bodyPr>
            <a:normAutofit fontScale="90000"/>
          </a:bodyPr>
          <a:lstStyle/>
          <a:p>
            <a:r>
              <a:rPr lang="en-US" sz="3100" dirty="0" smtClean="0"/>
              <a:t>Are You Thoroughly Documenting Responses</a:t>
            </a:r>
            <a:r>
              <a:rPr lang="en-US" dirty="0" smtClean="0"/>
              <a:t>?</a:t>
            </a:r>
            <a:endParaRPr lang="en-US" dirty="0"/>
          </a:p>
        </p:txBody>
      </p:sp>
      <p:sp>
        <p:nvSpPr>
          <p:cNvPr id="8" name="Text Placeholder 7"/>
          <p:cNvSpPr>
            <a:spLocks noGrp="1"/>
          </p:cNvSpPr>
          <p:nvPr>
            <p:ph type="body" sz="quarter" idx="13"/>
          </p:nvPr>
        </p:nvSpPr>
        <p:spPr/>
        <p:txBody>
          <a:bodyPr/>
          <a:lstStyle/>
          <a:p>
            <a:r>
              <a:rPr lang="en-US" dirty="0" smtClean="0"/>
              <a:t>MMOG/LE – Tips for Complying with the OEM Submission</a:t>
            </a:r>
            <a:endParaRPr lang="en-US" dirty="0" smtClean="0">
              <a:latin typeface="Century Gothic" pitchFamily="34" charset="0"/>
              <a:cs typeface="Century Gothic" pitchFamily="34" charset="0"/>
            </a:endParaRPr>
          </a:p>
        </p:txBody>
      </p:sp>
      <p:sp>
        <p:nvSpPr>
          <p:cNvPr id="6" name="Content Placeholder 2"/>
          <p:cNvSpPr>
            <a:spLocks noGrp="1"/>
          </p:cNvSpPr>
          <p:nvPr>
            <p:ph idx="4294967295"/>
          </p:nvPr>
        </p:nvSpPr>
        <p:spPr>
          <a:xfrm>
            <a:off x="6434138" y="1316038"/>
            <a:ext cx="2709862" cy="5000625"/>
          </a:xfrm>
        </p:spPr>
        <p:txBody>
          <a:bodyPr>
            <a:normAutofit lnSpcReduction="10000"/>
          </a:bodyPr>
          <a:lstStyle/>
          <a:p>
            <a:pPr algn="l">
              <a:buNone/>
            </a:pPr>
            <a:r>
              <a:rPr lang="en-US" sz="2400" b="1" dirty="0" smtClean="0"/>
              <a:t>Comments box</a:t>
            </a:r>
          </a:p>
          <a:p>
            <a:pPr algn="l">
              <a:buNone/>
            </a:pPr>
            <a:r>
              <a:rPr lang="en-US" sz="2400" b="1" dirty="0" smtClean="0"/>
              <a:t>best practices</a:t>
            </a:r>
          </a:p>
          <a:p>
            <a:pPr algn="l">
              <a:buNone/>
            </a:pPr>
            <a:endParaRPr lang="en-US" sz="900" b="1" dirty="0" smtClean="0"/>
          </a:p>
          <a:p>
            <a:pPr algn="l">
              <a:buFont typeface="Arial" pitchFamily="34" charset="0"/>
              <a:buChar char="•"/>
            </a:pPr>
            <a:r>
              <a:rPr lang="en-US" sz="2400" dirty="0" smtClean="0">
                <a:solidFill>
                  <a:schemeClr val="tx1"/>
                </a:solidFill>
              </a:rPr>
              <a:t>Evidence</a:t>
            </a:r>
          </a:p>
          <a:p>
            <a:pPr lvl="1">
              <a:buFont typeface="Century Gothic" pitchFamily="34" charset="0"/>
              <a:buChar char="−"/>
            </a:pPr>
            <a:r>
              <a:rPr lang="en-US" sz="2000" dirty="0" smtClean="0">
                <a:solidFill>
                  <a:schemeClr val="tx1"/>
                </a:solidFill>
              </a:rPr>
              <a:t>Comments</a:t>
            </a:r>
          </a:p>
          <a:p>
            <a:pPr lvl="1">
              <a:buFont typeface="Century Gothic" pitchFamily="34" charset="0"/>
              <a:buChar char="−"/>
            </a:pPr>
            <a:r>
              <a:rPr lang="en-US" sz="2000" dirty="0" smtClean="0">
                <a:solidFill>
                  <a:schemeClr val="tx1"/>
                </a:solidFill>
              </a:rPr>
              <a:t>Work instructions</a:t>
            </a:r>
          </a:p>
          <a:p>
            <a:pPr lvl="1">
              <a:buFont typeface="Century Gothic" pitchFamily="34" charset="0"/>
              <a:buChar char="−"/>
            </a:pPr>
            <a:r>
              <a:rPr lang="en-US" sz="2000" dirty="0" smtClean="0">
                <a:solidFill>
                  <a:schemeClr val="tx1"/>
                </a:solidFill>
              </a:rPr>
              <a:t>Non applicable</a:t>
            </a:r>
          </a:p>
          <a:p>
            <a:pPr lvl="1">
              <a:buFont typeface="Century Gothic" pitchFamily="34" charset="0"/>
              <a:buChar char="−"/>
            </a:pPr>
            <a:r>
              <a:rPr lang="en-US" sz="2000" dirty="0" smtClean="0">
                <a:solidFill>
                  <a:schemeClr val="tx1"/>
                </a:solidFill>
              </a:rPr>
              <a:t>Annual review</a:t>
            </a:r>
          </a:p>
          <a:p>
            <a:pPr lvl="1">
              <a:buFont typeface="Century Gothic" pitchFamily="34" charset="0"/>
              <a:buChar char="−"/>
            </a:pPr>
            <a:r>
              <a:rPr lang="en-US" sz="2000" dirty="0" smtClean="0">
                <a:solidFill>
                  <a:schemeClr val="tx1"/>
                </a:solidFill>
              </a:rPr>
              <a:t>Customer specifics</a:t>
            </a:r>
          </a:p>
          <a:p>
            <a:pPr lvl="1">
              <a:buNone/>
            </a:pPr>
            <a:endParaRPr lang="en-US" sz="2000" dirty="0" smtClean="0">
              <a:solidFill>
                <a:schemeClr val="tx1"/>
              </a:solidFill>
            </a:endParaRPr>
          </a:p>
          <a:p>
            <a:pPr>
              <a:buNone/>
            </a:pP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algn="l">
              <a:buFont typeface="Arial" pitchFamily="34" charset="0"/>
              <a:buChar char="•"/>
            </a:pPr>
            <a:endParaRPr lang="en-US" sz="2400" dirty="0"/>
          </a:p>
        </p:txBody>
      </p:sp>
      <p:sp>
        <p:nvSpPr>
          <p:cNvPr id="401412" name="Oval 4"/>
          <p:cNvSpPr>
            <a:spLocks noChangeArrowheads="1"/>
          </p:cNvSpPr>
          <p:nvPr/>
        </p:nvSpPr>
        <p:spPr bwMode="auto">
          <a:xfrm>
            <a:off x="3327216" y="1634247"/>
            <a:ext cx="2458186" cy="3658816"/>
          </a:xfrm>
          <a:prstGeom prst="ellipse">
            <a:avLst/>
          </a:prstGeom>
          <a:noFill/>
          <a:ln w="57150" algn="ctr">
            <a:solidFill>
              <a:srgbClr val="6A9913"/>
            </a:solidFill>
            <a:round/>
            <a:headEnd/>
            <a:tailEnd/>
          </a:ln>
          <a:effectLst/>
        </p:spPr>
        <p:txBody>
          <a:bodyPr wrap="none" tIns="91440" bIns="91440" anchor="ctr"/>
          <a:lstStyle/>
          <a:p>
            <a:pPr fontAlgn="auto">
              <a:spcBef>
                <a:spcPts val="0"/>
              </a:spcBef>
              <a:spcAft>
                <a:spcPts val="0"/>
              </a:spcAft>
            </a:pPr>
            <a:endParaRPr lang="en-US">
              <a:solidFill>
                <a:srgbClr val="141414"/>
              </a:solidFill>
              <a:latin typeface="Century Gothic"/>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0689" y="1030051"/>
          <a:ext cx="8775651" cy="5138924"/>
        </p:xfrm>
        <a:graphic>
          <a:graphicData uri="http://schemas.openxmlformats.org/drawingml/2006/table">
            <a:tbl>
              <a:tblPr/>
              <a:tblGrid>
                <a:gridCol w="337676"/>
                <a:gridCol w="427117"/>
                <a:gridCol w="4127983"/>
                <a:gridCol w="185650"/>
                <a:gridCol w="3697225"/>
              </a:tblGrid>
              <a:tr h="2202396">
                <a:tc>
                  <a:txBody>
                    <a:bodyPr/>
                    <a:lstStyle/>
                    <a:p>
                      <a:pPr algn="ctr" fontAlgn="ctr"/>
                      <a:r>
                        <a:rPr lang="en-US" sz="1400" b="1" i="0" u="none" strike="noStrike" dirty="0">
                          <a:latin typeface="Arial"/>
                        </a:rPr>
                        <a:t>F3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0" u="none" strike="noStrike" dirty="0">
                          <a:latin typeface="Wingdings 2"/>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FFFFFF"/>
                          </a:solidFill>
                          <a:latin typeface="Arial"/>
                        </a:rPr>
                        <a:t>Comparison of resources versus customer requirements shall be reviewed upon receipt of forecast requirements (e.g. 830/DELFOR/planning release), comparing every week of the forecast sent by customers.  Capacity planning volumes negotiated with the customer shall also be incorporated in the capacity planning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4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a:latin typeface="Arial"/>
                        </a:rPr>
                        <a:t>Capacity planning worksheet (Weekly and Quarterly)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68264">
                <a:tc>
                  <a:txBody>
                    <a:bodyPr/>
                    <a:lstStyle/>
                    <a:p>
                      <a:pPr algn="ctr" fontAlgn="ctr"/>
                      <a:r>
                        <a:rPr lang="en-US" sz="1400" b="1" i="0" u="none" strike="noStrike">
                          <a:latin typeface="Arial"/>
                        </a:rPr>
                        <a:t>F3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0" u="none" strike="noStrike" dirty="0">
                          <a:latin typeface="Wingdings 2"/>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solidFill>
                            <a:srgbClr val="FFFFFF"/>
                          </a:solidFill>
                          <a:latin typeface="Arial"/>
                        </a:rPr>
                        <a:t>Resources versus customer requirements shall be reviewed upon receipt of shipping requirements (e.g. 862/DELJIT/shipping schedules, 866/DELJIT/sequenced shipping schedules), comparing daily ship requirement sent by customers.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4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a:latin typeface="Arial"/>
                        </a:rPr>
                        <a:t>JIT and daily meeting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68264">
                <a:tc>
                  <a:txBody>
                    <a:bodyPr/>
                    <a:lstStyle/>
                    <a:p>
                      <a:pPr algn="ctr" fontAlgn="ctr"/>
                      <a:r>
                        <a:rPr lang="en-US" sz="1400" b="1" i="0" u="none" strike="noStrike">
                          <a:latin typeface="Arial"/>
                        </a:rPr>
                        <a:t>F1</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400" b="1" i="0" u="none" strike="noStrike">
                          <a:latin typeface="Wingdings 2"/>
                        </a:rPr>
                        <a:t>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latin typeface="Arial"/>
                        </a:rPr>
                        <a:t>Resources for administrative (e.g. receiving, planning, and dispatch) and physical (e.g. loading, unloading of trucks) operations within the MP&amp;L function, including time and cost, are reviewed and incorporated in the capacity planning process.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4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400" b="0" i="0" u="none" strike="noStrike" dirty="0">
                          <a:latin typeface="Arial"/>
                        </a:rPr>
                        <a:t>Informal system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Title 3"/>
          <p:cNvSpPr>
            <a:spLocks noGrp="1"/>
          </p:cNvSpPr>
          <p:nvPr>
            <p:ph type="title"/>
          </p:nvPr>
        </p:nvSpPr>
        <p:spPr>
          <a:xfrm>
            <a:off x="589935" y="126128"/>
            <a:ext cx="8229600" cy="708730"/>
          </a:xfrm>
        </p:spPr>
        <p:txBody>
          <a:bodyPr>
            <a:noAutofit/>
          </a:bodyPr>
          <a:lstStyle/>
          <a:p>
            <a:r>
              <a:rPr lang="en-US" sz="2400" dirty="0" smtClean="0"/>
              <a:t>If you were the OEM, what would you think of the supplier response to 3.2.1 Capacity Planning?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1001" y="1371600"/>
            <a:ext cx="8229395" cy="381000"/>
          </a:xfrm>
        </p:spPr>
        <p:txBody>
          <a:bodyPr>
            <a:normAutofit fontScale="90000"/>
          </a:bodyPr>
          <a:lstStyle/>
          <a:p>
            <a:r>
              <a:rPr lang="en-US" dirty="0" smtClean="0"/>
              <a:t>When Quality Answers…</a:t>
            </a:r>
            <a:endParaRPr lang="en-US" dirty="0"/>
          </a:p>
        </p:txBody>
      </p:sp>
      <p:graphicFrame>
        <p:nvGraphicFramePr>
          <p:cNvPr id="5" name="Table 4"/>
          <p:cNvGraphicFramePr>
            <a:graphicFrameLocks noGrp="1"/>
          </p:cNvGraphicFramePr>
          <p:nvPr/>
        </p:nvGraphicFramePr>
        <p:xfrm>
          <a:off x="190974" y="2057401"/>
          <a:ext cx="8721525" cy="3680535"/>
        </p:xfrm>
        <a:graphic>
          <a:graphicData uri="http://schemas.openxmlformats.org/drawingml/2006/table">
            <a:tbl>
              <a:tblPr/>
              <a:tblGrid>
                <a:gridCol w="641717"/>
                <a:gridCol w="379196"/>
                <a:gridCol w="4550361"/>
                <a:gridCol w="160430"/>
                <a:gridCol w="2989821"/>
              </a:tblGrid>
              <a:tr h="739165">
                <a:tc>
                  <a:txBody>
                    <a:bodyPr/>
                    <a:lstStyle/>
                    <a:p>
                      <a:pPr algn="ctr" fontAlgn="ctr"/>
                      <a:r>
                        <a:rPr lang="en-US" sz="1600" b="1" i="0" u="none" strike="noStrike" dirty="0">
                          <a:solidFill>
                            <a:srgbClr val="000000"/>
                          </a:solidFill>
                          <a:latin typeface="Arial"/>
                        </a:rPr>
                        <a:t>F2</a:t>
                      </a:r>
                    </a:p>
                  </a:txBody>
                  <a:tcPr marL="7645" marR="7645" marT="76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600" b="1" i="0" u="none" strike="noStrike" dirty="0">
                          <a:solidFill>
                            <a:srgbClr val="000000"/>
                          </a:solidFill>
                          <a:latin typeface="Wingdings 2"/>
                        </a:rPr>
                        <a:t>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latin typeface="Arial"/>
                        </a:rPr>
                        <a:t>Objectives are documented, specific, measurable, achievable, realistic, timely and consistent with the organization's MP&amp;L strategy.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600" b="0" i="0" u="none" strike="noStrike">
                        <a:solidFill>
                          <a:srgbClr val="000000"/>
                        </a:solidFill>
                        <a:latin typeface="Arial"/>
                      </a:endParaRP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latin typeface="Arial"/>
                        </a:rPr>
                        <a:t>Quality Objectives added into Managament Review.  Records available on site.</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39165">
                <a:tc>
                  <a:txBody>
                    <a:bodyPr/>
                    <a:lstStyle/>
                    <a:p>
                      <a:pPr algn="ctr" fontAlgn="ctr"/>
                      <a:r>
                        <a:rPr lang="en-US" sz="1600" b="1" i="0" u="none" strike="noStrike" dirty="0">
                          <a:solidFill>
                            <a:srgbClr val="000000"/>
                          </a:solidFill>
                          <a:latin typeface="Arial"/>
                        </a:rPr>
                        <a:t>F2</a:t>
                      </a:r>
                    </a:p>
                  </a:txBody>
                  <a:tcPr marL="7645" marR="7645" marT="76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600" b="1" i="0" u="none" strike="noStrike" dirty="0">
                          <a:solidFill>
                            <a:srgbClr val="000000"/>
                          </a:solidFill>
                          <a:latin typeface="Wingdings 2"/>
                        </a:rPr>
                        <a:t>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latin typeface="Arial"/>
                        </a:rPr>
                        <a:t>Objectives are accepted by all relevant functions and are clearly communicated throughout all levels of the organization.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600" b="0" i="0" u="none" strike="noStrike">
                        <a:solidFill>
                          <a:srgbClr val="000000"/>
                        </a:solidFill>
                        <a:latin typeface="Arial"/>
                      </a:endParaRP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a:solidFill>
                            <a:srgbClr val="000000"/>
                          </a:solidFill>
                          <a:latin typeface="Arial"/>
                        </a:rPr>
                        <a:t>Quality Objectives added into Managament Review.  Records available on site.</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02205">
                <a:tc>
                  <a:txBody>
                    <a:bodyPr/>
                    <a:lstStyle/>
                    <a:p>
                      <a:pPr algn="ctr" fontAlgn="ctr"/>
                      <a:r>
                        <a:rPr lang="en-US" sz="1600" b="1" i="0" u="none" strike="noStrike" dirty="0">
                          <a:solidFill>
                            <a:srgbClr val="000000"/>
                          </a:solidFill>
                          <a:latin typeface="Arial"/>
                        </a:rPr>
                        <a:t>F2</a:t>
                      </a:r>
                    </a:p>
                  </a:txBody>
                  <a:tcPr marL="7645" marR="7645" marT="7645"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en-US" sz="1600" b="1" i="0" u="none" strike="noStrike">
                          <a:solidFill>
                            <a:srgbClr val="000000"/>
                          </a:solidFill>
                          <a:latin typeface="Wingdings 2"/>
                        </a:rPr>
                        <a:t> </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latin typeface="Arial"/>
                        </a:rPr>
                        <a:t>Objectives are reviewed with top management at planned intervals.</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n-US" sz="1600" b="0" i="0" u="none" strike="noStrike">
                        <a:solidFill>
                          <a:srgbClr val="000000"/>
                        </a:solidFill>
                        <a:latin typeface="Arial"/>
                      </a:endParaRPr>
                    </a:p>
                  </a:txBody>
                  <a:tcPr marL="7645" marR="7645" marT="76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600" b="0" i="0" u="none" strike="noStrike" dirty="0">
                          <a:solidFill>
                            <a:srgbClr val="000000"/>
                          </a:solidFill>
                          <a:latin typeface="Arial"/>
                        </a:rPr>
                        <a:t>Management Review daily, members Quality Plan &amp; Staff reviewing trends and performances for the scrap control,  external PPMs, Internal PPMs, inventory and </a:t>
                      </a:r>
                      <a:r>
                        <a:rPr lang="en-US" sz="1600" b="0" i="0" u="none" strike="noStrike" dirty="0" err="1">
                          <a:solidFill>
                            <a:srgbClr val="000000"/>
                          </a:solidFill>
                          <a:latin typeface="Arial"/>
                        </a:rPr>
                        <a:t>effectivity</a:t>
                      </a:r>
                      <a:r>
                        <a:rPr lang="en-US" sz="1600" b="0" i="0" u="none" strike="noStrike" dirty="0">
                          <a:solidFill>
                            <a:srgbClr val="000000"/>
                          </a:solidFill>
                          <a:latin typeface="Arial"/>
                        </a:rPr>
                        <a:t>.  Objectives added into Management Review ISO/TS . Records available on site.</a:t>
                      </a:r>
                    </a:p>
                  </a:txBody>
                  <a:tcPr marL="7645" marR="7645" marT="764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6" name="Straight Connector 5"/>
          <p:cNvCxnSpPr/>
          <p:nvPr/>
        </p:nvCxnSpPr>
        <p:spPr>
          <a:xfrm flipV="1">
            <a:off x="833377" y="2022676"/>
            <a:ext cx="8079122" cy="34724"/>
          </a:xfrm>
          <a:prstGeom prst="line">
            <a:avLst/>
          </a:prstGeom>
          <a:ln w="285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3"/>
          <p:cNvSpPr txBox="1">
            <a:spLocks/>
          </p:cNvSpPr>
          <p:nvPr/>
        </p:nvSpPr>
        <p:spPr bwMode="auto">
          <a:xfrm>
            <a:off x="381001" y="204952"/>
            <a:ext cx="8573729" cy="708730"/>
          </a:xfrm>
          <a:prstGeom prst="rect">
            <a:avLst/>
          </a:prstGeom>
          <a:noFill/>
          <a:ln w="9525">
            <a:noFill/>
            <a:miter lim="800000"/>
            <a:headEnd/>
            <a:tailEnd/>
          </a:ln>
        </p:spPr>
        <p:txBody>
          <a:bodyPr vert="horz" wrap="square" lIns="93209" tIns="46605" rIns="93209" bIns="46605" numCol="1" anchor="ctr" anchorCtr="0" compatLnSpc="1">
            <a:prstTxWarp prst="textNoShape">
              <a:avLst/>
            </a:prstTxWarp>
            <a:noAutofit/>
          </a:bodyPr>
          <a:lstStyle/>
          <a:p>
            <a:pPr fontAlgn="base">
              <a:spcBef>
                <a:spcPct val="0"/>
              </a:spcBef>
              <a:spcAft>
                <a:spcPct val="0"/>
              </a:spcAft>
              <a:defRPr/>
            </a:pPr>
            <a:r>
              <a:rPr lang="en-US" sz="2400" b="1" dirty="0" smtClean="0">
                <a:solidFill>
                  <a:schemeClr val="tx1">
                    <a:lumMod val="75000"/>
                    <a:lumOff val="25000"/>
                  </a:schemeClr>
                </a:solidFill>
                <a:latin typeface="Century Gothic"/>
                <a:ea typeface="+mj-ea"/>
                <a:cs typeface="Century Gothic"/>
              </a:rPr>
              <a:t>If you were the OEM, what would you think of the supplier response to 1.2.1 MP&amp;L Objectives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auto">
          <a:xfrm>
            <a:off x="344129" y="186336"/>
            <a:ext cx="8573729" cy="708730"/>
          </a:xfrm>
          <a:prstGeom prst="rect">
            <a:avLst/>
          </a:prstGeom>
          <a:noFill/>
          <a:ln w="9525">
            <a:noFill/>
            <a:miter lim="800000"/>
            <a:headEnd/>
            <a:tailEnd/>
          </a:ln>
        </p:spPr>
        <p:txBody>
          <a:bodyPr vert="horz" wrap="square" lIns="93209" tIns="46605" rIns="93209" bIns="46605" numCol="1" anchor="ctr" anchorCtr="0" compatLnSpc="1">
            <a:prstTxWarp prst="textNoShape">
              <a:avLst/>
            </a:prstTxWarp>
            <a:noAutofit/>
          </a:bodyPr>
          <a:lstStyle/>
          <a:p>
            <a:pPr fontAlgn="base">
              <a:spcBef>
                <a:spcPct val="0"/>
              </a:spcBef>
              <a:spcAft>
                <a:spcPct val="0"/>
              </a:spcAft>
              <a:defRPr/>
            </a:pPr>
            <a:r>
              <a:rPr lang="en-US" sz="2400" b="1" dirty="0" smtClean="0">
                <a:solidFill>
                  <a:schemeClr val="tx1">
                    <a:lumMod val="75000"/>
                    <a:lumOff val="25000"/>
                  </a:schemeClr>
                </a:solidFill>
                <a:latin typeface="Century Gothic"/>
                <a:ea typeface="+mj-ea"/>
                <a:cs typeface="Century Gothic"/>
              </a:rPr>
              <a:t>Good Assessment Comments – 4.3.2 Shipping</a:t>
            </a:r>
          </a:p>
        </p:txBody>
      </p:sp>
      <p:graphicFrame>
        <p:nvGraphicFramePr>
          <p:cNvPr id="14" name="Table 13"/>
          <p:cNvGraphicFramePr>
            <a:graphicFrameLocks noGrp="1"/>
          </p:cNvGraphicFramePr>
          <p:nvPr/>
        </p:nvGraphicFramePr>
        <p:xfrm>
          <a:off x="147484" y="1021194"/>
          <a:ext cx="8849032" cy="5143500"/>
        </p:xfrm>
        <a:graphic>
          <a:graphicData uri="http://schemas.openxmlformats.org/drawingml/2006/table">
            <a:tbl>
              <a:tblPr/>
              <a:tblGrid>
                <a:gridCol w="179525"/>
                <a:gridCol w="438837"/>
                <a:gridCol w="4241250"/>
                <a:gridCol w="105678"/>
                <a:gridCol w="3883742"/>
              </a:tblGrid>
              <a:tr h="1048020">
                <a:tc>
                  <a:txBody>
                    <a:bodyPr/>
                    <a:lstStyle/>
                    <a:p>
                      <a:pPr algn="ctr" fontAlgn="ctr"/>
                      <a:r>
                        <a:rPr lang="en-US" sz="1200" b="1" i="0" u="none" strike="noStrike" dirty="0">
                          <a:latin typeface="Arial"/>
                        </a:rPr>
                        <a:t>1)</a:t>
                      </a:r>
                    </a:p>
                  </a:txBody>
                  <a:tcPr marL="0" marR="0" marT="0" marB="0" anchor="ctr">
                    <a:lnL>
                      <a:noFill/>
                    </a:lnL>
                    <a:lnR>
                      <a:noFill/>
                    </a:lnR>
                    <a:lnT>
                      <a:noFill/>
                    </a:lnT>
                    <a:lnB>
                      <a:noFill/>
                    </a:lnB>
                  </a:tcPr>
                </a:tc>
                <a:tc>
                  <a:txBody>
                    <a:bodyPr/>
                    <a:lstStyle/>
                    <a:p>
                      <a:pPr algn="ctr" fontAlgn="ctr"/>
                      <a:r>
                        <a:rPr lang="en-US" sz="1200" b="1" i="0" u="none" strike="noStrike" dirty="0">
                          <a:latin typeface="Wingdings 2"/>
                        </a:rPr>
                        <a:t>P</a:t>
                      </a:r>
                    </a:p>
                  </a:txBody>
                  <a:tcPr marL="0" marR="0" marT="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FFFFFF"/>
                          </a:solidFill>
                          <a:latin typeface="Arial"/>
                        </a:rPr>
                        <a:t>The shipping label shall be reconciled against the customer ship requirements.  The data content of the shipping labels shall be verified at the last possible point in the shipping process, such as RFID or scanning, to ensure consistency between container content, labels, and documentation.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endParaRPr lang="en-US" sz="1200" b="0" i="0" u="none" strike="noStrike">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n-US" sz="1200" b="0" i="0" u="none" strike="noStrike" dirty="0">
                          <a:latin typeface="Arial"/>
                        </a:rPr>
                        <a:t>Work instruction for ASN process is WI-ASN-0030-EM -FORD. Ford Ranger wax frames will not have a shipping </a:t>
                      </a:r>
                      <a:r>
                        <a:rPr lang="en-US" sz="1200" b="0" i="0" u="none" strike="noStrike" dirty="0" smtClean="0">
                          <a:latin typeface="Arial"/>
                        </a:rPr>
                        <a:t>label </a:t>
                      </a:r>
                      <a:r>
                        <a:rPr lang="en-US" sz="1200" b="0" i="0" u="none" strike="noStrike" dirty="0">
                          <a:latin typeface="Arial"/>
                        </a:rPr>
                        <a:t>they will be stenciled due to Ford spec </a:t>
                      </a:r>
                      <a:r>
                        <a:rPr lang="en-US" sz="1200" b="0" i="0" u="none" strike="noStrike" dirty="0" smtClean="0">
                          <a:latin typeface="Arial"/>
                        </a:rPr>
                        <a:t>and </a:t>
                      </a:r>
                      <a:r>
                        <a:rPr lang="en-US" sz="1200" b="0" i="0" u="none" strike="noStrike" dirty="0">
                          <a:latin typeface="Arial"/>
                        </a:rPr>
                        <a:t>nature of waxed product.  </a:t>
                      </a:r>
                      <a:r>
                        <a:rPr lang="en-US" sz="1200" b="0" i="0" u="none" strike="noStrike" dirty="0" err="1">
                          <a:latin typeface="Arial"/>
                        </a:rPr>
                        <a:t>Econoline</a:t>
                      </a:r>
                      <a:r>
                        <a:rPr lang="en-US" sz="1200" b="0" i="0" u="none" strike="noStrike" dirty="0">
                          <a:latin typeface="Arial"/>
                        </a:rPr>
                        <a:t> </a:t>
                      </a:r>
                      <a:r>
                        <a:rPr lang="en-US" sz="1200" b="0" i="0" u="none" strike="noStrike" dirty="0" err="1">
                          <a:latin typeface="Arial"/>
                        </a:rPr>
                        <a:t>ecoated</a:t>
                      </a:r>
                      <a:r>
                        <a:rPr lang="en-US" sz="1200" b="0" i="0" u="none" strike="noStrike" dirty="0">
                          <a:latin typeface="Arial"/>
                        </a:rPr>
                        <a:t> frames are labeled and scanned coming out of e-coat prior to loading for shipment.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0200">
                <a:tc>
                  <a:txBody>
                    <a:bodyPr/>
                    <a:lstStyle/>
                    <a:p>
                      <a:pPr algn="ctr" fontAlgn="ctr"/>
                      <a:r>
                        <a:rPr lang="en-US" sz="1200" b="1" i="0" u="none" strike="noStrike" dirty="0">
                          <a:latin typeface="Arial"/>
                        </a:rPr>
                        <a:t>2)</a:t>
                      </a:r>
                    </a:p>
                  </a:txBody>
                  <a:tcPr marL="0" marR="0" marT="0" marB="0" anchor="ctr">
                    <a:lnL>
                      <a:noFill/>
                    </a:lnL>
                    <a:lnR>
                      <a:noFill/>
                    </a:lnR>
                    <a:lnT>
                      <a:noFill/>
                    </a:lnT>
                    <a:lnB>
                      <a:noFill/>
                    </a:lnB>
                    <a:solidFill>
                      <a:srgbClr val="FFFFFF"/>
                    </a:solidFill>
                  </a:tcPr>
                </a:tc>
                <a:tc>
                  <a:txBody>
                    <a:bodyPr/>
                    <a:lstStyle/>
                    <a:p>
                      <a:pPr algn="ctr" fontAlgn="ctr"/>
                      <a:r>
                        <a:rPr lang="en-US" sz="1200" b="1" i="0" u="none" strike="noStrike" dirty="0">
                          <a:latin typeface="Wingdings 2"/>
                        </a:rPr>
                        <a:t>P</a:t>
                      </a:r>
                    </a:p>
                  </a:txBody>
                  <a:tcPr marL="0" marR="0" marT="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FFFFFF"/>
                          </a:solidFill>
                          <a:latin typeface="Arial"/>
                        </a:rPr>
                        <a:t>The organization shall ensure that the data content of all ASNs is complete, accurate and processed in accordance with customer requirements.  When master labels are used, individual container labels shall be reconciled to master labels.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2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0" u="none" strike="noStrike" dirty="0">
                          <a:latin typeface="Arial"/>
                        </a:rPr>
                        <a:t>Shipper creation 50.6.4 requires that customer-specific fields are populated with appropriate data to complete the shipper.  ASN export 50.6.22 also requires customer specific data </a:t>
                      </a:r>
                      <a:r>
                        <a:rPr lang="en-US" sz="1200" b="0" i="0" u="none" strike="noStrike" dirty="0" smtClean="0">
                          <a:latin typeface="Arial"/>
                        </a:rPr>
                        <a:t> (according to</a:t>
                      </a:r>
                      <a:r>
                        <a:rPr lang="en-US" sz="1200" b="0" i="0" u="none" strike="noStrike" baseline="0" dirty="0" smtClean="0">
                          <a:latin typeface="Arial"/>
                        </a:rPr>
                        <a:t> Ford EDI Implementation Guideline) </a:t>
                      </a:r>
                      <a:r>
                        <a:rPr lang="en-US" sz="1200" b="0" i="0" u="none" strike="noStrike" dirty="0" smtClean="0">
                          <a:latin typeface="Arial"/>
                        </a:rPr>
                        <a:t>and </a:t>
                      </a:r>
                      <a:r>
                        <a:rPr lang="en-US" sz="1200" b="0" i="0" u="none" strike="noStrike" dirty="0">
                          <a:latin typeface="Arial"/>
                        </a:rPr>
                        <a:t>uses data fields from shipper creation to generate ASN data.  Master labels not used.  </a:t>
                      </a:r>
                      <a:r>
                        <a:rPr lang="en-US" sz="1200" b="0" i="0" u="none" strike="noStrike" dirty="0" err="1">
                          <a:latin typeface="Arial"/>
                        </a:rPr>
                        <a:t>eDDL</a:t>
                      </a:r>
                      <a:r>
                        <a:rPr lang="en-US" sz="1200" b="0" i="0" u="none" strike="noStrike" dirty="0">
                          <a:latin typeface="Arial"/>
                        </a:rPr>
                        <a:t> &amp; CMMS instructions for shipment follow-up are located in MPL in a box.  Process </a:t>
                      </a:r>
                      <a:r>
                        <a:rPr lang="en-US" sz="1200" b="0" i="0" u="none" strike="noStrike" dirty="0" smtClean="0">
                          <a:latin typeface="Arial"/>
                        </a:rPr>
                        <a:t>is documented </a:t>
                      </a:r>
                      <a:r>
                        <a:rPr lang="en-US" sz="1200" b="0" i="0" u="none" strike="noStrike" dirty="0">
                          <a:latin typeface="Arial"/>
                        </a:rPr>
                        <a:t>in WI-ASN-003-EM-Ford for creating an ASN.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89714">
                <a:tc>
                  <a:txBody>
                    <a:bodyPr/>
                    <a:lstStyle/>
                    <a:p>
                      <a:pPr algn="ctr" fontAlgn="ctr"/>
                      <a:r>
                        <a:rPr lang="en-US" sz="1200" b="1" i="0" u="none" strike="noStrike" dirty="0">
                          <a:latin typeface="Arial"/>
                        </a:rPr>
                        <a:t>3)</a:t>
                      </a:r>
                    </a:p>
                  </a:txBody>
                  <a:tcPr marL="0" marR="0" marT="0" marB="0" anchor="ctr">
                    <a:lnL>
                      <a:noFill/>
                    </a:lnL>
                    <a:lnR>
                      <a:noFill/>
                    </a:lnR>
                    <a:lnT>
                      <a:noFill/>
                    </a:lnT>
                    <a:lnB>
                      <a:noFill/>
                    </a:lnB>
                    <a:solidFill>
                      <a:srgbClr val="FFFFFF"/>
                    </a:solidFill>
                  </a:tcPr>
                </a:tc>
                <a:tc>
                  <a:txBody>
                    <a:bodyPr/>
                    <a:lstStyle/>
                    <a:p>
                      <a:pPr algn="ctr" fontAlgn="ctr"/>
                      <a:r>
                        <a:rPr lang="en-US" sz="1200" b="1" i="0" u="none" strike="noStrike">
                          <a:latin typeface="Wingdings 2"/>
                        </a:rPr>
                        <a:t>P</a:t>
                      </a:r>
                    </a:p>
                  </a:txBody>
                  <a:tcPr marL="0" marR="0" marT="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FFFFFF"/>
                          </a:solidFill>
                          <a:latin typeface="Arial"/>
                        </a:rPr>
                        <a:t>All shipments, including documentation and labeling, shall be prepared to customer, industry, and government/international standards and requirements (e.g. customs handling, C-TPAT, PIP, AEO) including carrier routings.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200" b="0" i="0" u="none" strike="noStrike">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0" u="none" strike="noStrike" dirty="0">
                          <a:latin typeface="Arial"/>
                        </a:rPr>
                        <a:t>Only documentation required is the packing slip (50.6.4) and the shipper (50.6.8); ASN export screen is (50.6.22).  Labeling </a:t>
                      </a:r>
                      <a:r>
                        <a:rPr lang="en-US" sz="1200" b="0" i="0" u="none" strike="noStrike" dirty="0" smtClean="0">
                          <a:latin typeface="Arial"/>
                        </a:rPr>
                        <a:t>is</a:t>
                      </a:r>
                      <a:r>
                        <a:rPr lang="en-US" sz="1200" b="0" i="0" u="none" strike="noStrike" baseline="0" dirty="0" smtClean="0">
                          <a:latin typeface="Arial"/>
                        </a:rPr>
                        <a:t> </a:t>
                      </a:r>
                      <a:r>
                        <a:rPr lang="en-US" sz="1200" b="0" i="0" u="none" strike="noStrike" dirty="0" smtClean="0">
                          <a:latin typeface="Arial"/>
                        </a:rPr>
                        <a:t>covered in MMOG/LE</a:t>
                      </a:r>
                      <a:r>
                        <a:rPr lang="en-US" sz="1200" b="0" i="0" u="none" strike="noStrike" baseline="0" dirty="0" smtClean="0">
                          <a:latin typeface="Arial"/>
                        </a:rPr>
                        <a:t> </a:t>
                      </a:r>
                      <a:r>
                        <a:rPr lang="en-US" sz="1200" b="0" i="0" u="none" strike="noStrike" dirty="0" smtClean="0">
                          <a:latin typeface="Arial"/>
                        </a:rPr>
                        <a:t> 4.3.2.1.</a:t>
                      </a:r>
                      <a:r>
                        <a:rPr lang="en-US" sz="1200" b="0" i="0" u="none" strike="noStrike" baseline="0" dirty="0" smtClean="0">
                          <a:latin typeface="Arial"/>
                        </a:rPr>
                        <a:t>  </a:t>
                      </a:r>
                      <a:r>
                        <a:rPr lang="en-US" sz="1200" b="0" i="0" u="none" strike="noStrike" dirty="0" smtClean="0">
                          <a:latin typeface="Arial"/>
                        </a:rPr>
                        <a:t> </a:t>
                      </a:r>
                      <a:r>
                        <a:rPr lang="en-US" sz="1200" b="0" i="0" u="none" strike="noStrike" dirty="0">
                          <a:latin typeface="Arial"/>
                        </a:rPr>
                        <a:t>Ford labeling </a:t>
                      </a:r>
                      <a:r>
                        <a:rPr lang="en-US" sz="1200" b="0" i="0" u="none" strike="noStrike" dirty="0" smtClean="0">
                          <a:latin typeface="Arial"/>
                        </a:rPr>
                        <a:t>specs are </a:t>
                      </a:r>
                      <a:r>
                        <a:rPr lang="en-US" sz="1200" b="0" i="0" u="none" strike="noStrike" dirty="0">
                          <a:latin typeface="Arial"/>
                        </a:rPr>
                        <a:t>listed in MP&amp;L In A </a:t>
                      </a:r>
                      <a:r>
                        <a:rPr lang="en-US" sz="1200" b="0" i="0" u="none" strike="noStrike" dirty="0" smtClean="0">
                          <a:latin typeface="Arial"/>
                        </a:rPr>
                        <a:t>Box as</a:t>
                      </a:r>
                      <a:r>
                        <a:rPr lang="en-US" sz="1200" b="0" i="0" u="none" strike="noStrike" baseline="0" dirty="0" smtClean="0">
                          <a:latin typeface="Arial"/>
                        </a:rPr>
                        <a:t> indicated in </a:t>
                      </a:r>
                      <a:r>
                        <a:rPr lang="en-US" sz="1200" b="0" i="0" u="none" strike="noStrike" dirty="0" smtClean="0">
                          <a:latin typeface="Arial"/>
                        </a:rPr>
                        <a:t>Work instruction for ASN process is WI-ASN-0030-EM -FORD</a:t>
                      </a:r>
                      <a:endParaRPr lang="en-US" sz="12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10586">
                <a:tc>
                  <a:txBody>
                    <a:bodyPr/>
                    <a:lstStyle/>
                    <a:p>
                      <a:pPr algn="ctr" fontAlgn="ctr"/>
                      <a:r>
                        <a:rPr lang="en-US" sz="1200" b="1" i="0" u="none" strike="noStrike" dirty="0">
                          <a:latin typeface="Arial"/>
                        </a:rPr>
                        <a:t>4)</a:t>
                      </a:r>
                    </a:p>
                  </a:txBody>
                  <a:tcPr marL="0" marR="0" marT="0" marB="0" anchor="ctr">
                    <a:lnL>
                      <a:noFill/>
                    </a:lnL>
                    <a:lnR>
                      <a:noFill/>
                    </a:lnR>
                    <a:lnT>
                      <a:noFill/>
                    </a:lnT>
                    <a:lnB>
                      <a:noFill/>
                    </a:lnB>
                    <a:solidFill>
                      <a:srgbClr val="FFFFFF"/>
                    </a:solidFill>
                  </a:tcPr>
                </a:tc>
                <a:tc>
                  <a:txBody>
                    <a:bodyPr/>
                    <a:lstStyle/>
                    <a:p>
                      <a:pPr algn="ctr" fontAlgn="ctr"/>
                      <a:r>
                        <a:rPr lang="en-US" sz="1200" b="1" i="0" u="none" strike="noStrike">
                          <a:latin typeface="Wingdings 2"/>
                        </a:rPr>
                        <a:t>P</a:t>
                      </a:r>
                    </a:p>
                  </a:txBody>
                  <a:tcPr marL="0" marR="0" marT="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FFFFFF"/>
                          </a:solidFill>
                          <a:latin typeface="Arial"/>
                        </a:rPr>
                        <a:t>The shipment process shall ensure that each ASN is transmitted at the time of conveyance departure.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200" b="0" i="0" u="none" strike="noStrike" dirty="0">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0" u="none" strike="noStrike" dirty="0">
                          <a:latin typeface="Arial"/>
                        </a:rPr>
                        <a:t>ASN is transmitted at the time of truck departure.  The 997 document is reviewed upon receipt and transmission errors are reported to supervisor/manager.  Corrections are made and re-sent ASAP, no later than 30 minutes.  </a:t>
                      </a:r>
                      <a:r>
                        <a:rPr lang="en-US" sz="1200" b="0" i="0" u="none" strike="noStrike" dirty="0" err="1">
                          <a:latin typeface="Arial"/>
                        </a:rPr>
                        <a:t>eDDL</a:t>
                      </a:r>
                      <a:r>
                        <a:rPr lang="en-US" sz="1200" b="0" i="0" u="none" strike="noStrike" dirty="0">
                          <a:latin typeface="Arial"/>
                        </a:rPr>
                        <a:t> AJAA is monitored after each shipment to ensure shipment/CUM accuracy</a:t>
                      </a:r>
                      <a:r>
                        <a:rPr lang="en-US" sz="1200" b="0" i="0" u="none" strike="noStrike" dirty="0" smtClean="0">
                          <a:latin typeface="Arial"/>
                        </a:rPr>
                        <a:t>.  Work instruction for ASN process is WI-ASN-0030-EM –FORD.</a:t>
                      </a:r>
                      <a:endParaRPr lang="en-US" sz="1200" b="0" i="0" u="none" strike="noStrike" dirty="0">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cxnSp>
        <p:nvCxnSpPr>
          <p:cNvPr id="18" name="Straight Connector 17"/>
          <p:cNvCxnSpPr/>
          <p:nvPr/>
        </p:nvCxnSpPr>
        <p:spPr bwMode="auto">
          <a:xfrm>
            <a:off x="344129" y="1040514"/>
            <a:ext cx="0" cy="502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 name="Oval 5"/>
          <p:cNvSpPr/>
          <p:nvPr/>
        </p:nvSpPr>
        <p:spPr bwMode="auto">
          <a:xfrm>
            <a:off x="5063613" y="1326264"/>
            <a:ext cx="1769806" cy="3429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
        <p:nvSpPr>
          <p:cNvPr id="7" name="Oval 6"/>
          <p:cNvSpPr/>
          <p:nvPr/>
        </p:nvSpPr>
        <p:spPr bwMode="auto">
          <a:xfrm flipV="1">
            <a:off x="4965291" y="2012064"/>
            <a:ext cx="1769806" cy="3429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
        <p:nvSpPr>
          <p:cNvPr id="8" name="Oval 7"/>
          <p:cNvSpPr/>
          <p:nvPr/>
        </p:nvSpPr>
        <p:spPr bwMode="auto">
          <a:xfrm flipV="1">
            <a:off x="6194322" y="2412114"/>
            <a:ext cx="1966452" cy="3429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
        <p:nvSpPr>
          <p:cNvPr id="9" name="Oval 8"/>
          <p:cNvSpPr/>
          <p:nvPr/>
        </p:nvSpPr>
        <p:spPr bwMode="auto">
          <a:xfrm flipV="1">
            <a:off x="4965290" y="2983614"/>
            <a:ext cx="1966452" cy="3429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
        <p:nvSpPr>
          <p:cNvPr id="10" name="Oval 9"/>
          <p:cNvSpPr/>
          <p:nvPr/>
        </p:nvSpPr>
        <p:spPr bwMode="auto">
          <a:xfrm flipV="1">
            <a:off x="5063613" y="4069464"/>
            <a:ext cx="1966452" cy="3429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
        <p:nvSpPr>
          <p:cNvPr id="11" name="Oval 10"/>
          <p:cNvSpPr/>
          <p:nvPr/>
        </p:nvSpPr>
        <p:spPr bwMode="auto">
          <a:xfrm flipV="1">
            <a:off x="4916129" y="4755264"/>
            <a:ext cx="3785419" cy="3429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
        <p:nvSpPr>
          <p:cNvPr id="12" name="Oval 11"/>
          <p:cNvSpPr/>
          <p:nvPr/>
        </p:nvSpPr>
        <p:spPr bwMode="auto">
          <a:xfrm flipV="1">
            <a:off x="5112774" y="5155314"/>
            <a:ext cx="3785419" cy="571500"/>
          </a:xfrm>
          <a:prstGeom prst="ellipse">
            <a:avLst/>
          </a:prstGeom>
          <a:noFill/>
          <a:ln w="28575" cap="flat" cmpd="sng" algn="ctr">
            <a:solidFill>
              <a:srgbClr val="FF0000"/>
            </a:solidFill>
            <a:prstDash val="solid"/>
            <a:round/>
            <a:headEnd type="none" w="med" len="med"/>
            <a:tailEnd type="none" w="med" len="med"/>
          </a:ln>
          <a:effectLst/>
        </p:spPr>
        <p:txBody>
          <a:bodyPr vert="horz" wrap="square" lIns="62746" tIns="31373" rIns="62746" bIns="31373" numCol="1" rtlCol="0" anchor="t" anchorCtr="0" compatLnSpc="1">
            <a:prstTxWarp prst="textNoShape">
              <a:avLst/>
            </a:prstTxWarp>
          </a:bodyPr>
          <a:lstStyle/>
          <a:p>
            <a:pPr defTabSz="932477" fontAlgn="base">
              <a:spcBef>
                <a:spcPct val="0"/>
              </a:spcBef>
              <a:spcAft>
                <a:spcPct val="0"/>
              </a:spcAft>
            </a:pPr>
            <a:endParaRPr lang="en-US" sz="1900" dirty="0" smtClean="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a:t>
            </a:fld>
            <a:endParaRPr lang="en-US" dirty="0"/>
          </a:p>
        </p:txBody>
      </p:sp>
      <p:sp>
        <p:nvSpPr>
          <p:cNvPr id="8" name="Text Placeholder 7"/>
          <p:cNvSpPr>
            <a:spLocks noGrp="1"/>
          </p:cNvSpPr>
          <p:nvPr>
            <p:ph type="body" sz="quarter" idx="10"/>
          </p:nvPr>
        </p:nvSpPr>
        <p:spPr/>
        <p:txBody>
          <a:bodyPr/>
          <a:lstStyle/>
          <a:p>
            <a:endParaRPr lang="en-US" dirty="0"/>
          </a:p>
        </p:txBody>
      </p:sp>
      <p:sp>
        <p:nvSpPr>
          <p:cNvPr id="6" name="Title 5"/>
          <p:cNvSpPr>
            <a:spLocks noGrp="1"/>
          </p:cNvSpPr>
          <p:nvPr>
            <p:ph type="title"/>
          </p:nvPr>
        </p:nvSpPr>
        <p:spPr/>
        <p:txBody>
          <a:bodyPr>
            <a:normAutofit/>
          </a:bodyPr>
          <a:lstStyle/>
          <a:p>
            <a:r>
              <a:rPr lang="en-US" dirty="0" smtClean="0"/>
              <a:t>MMOG/LE Overview</a:t>
            </a:r>
            <a:endParaRPr lang="en-US" dirty="0"/>
          </a:p>
        </p:txBody>
      </p:sp>
      <p:sp>
        <p:nvSpPr>
          <p:cNvPr id="9" name="Text Placeholder 8"/>
          <p:cNvSpPr>
            <a:spLocks noGrp="1"/>
          </p:cNvSpPr>
          <p:nvPr>
            <p:ph type="body" sz="quarter" idx="11"/>
          </p:nvPr>
        </p:nvSpPr>
        <p:spPr/>
        <p:txBody>
          <a:bodyPr/>
          <a:lstStyle/>
          <a:p>
            <a:r>
              <a:rPr lang="en-US" dirty="0" smtClean="0"/>
              <a:t>MMOG/LE – Tips for Complying with the OEM Submission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295FD85-0E9A-9A4B-AEA4-CF6493BFD0E6}" type="slidenum">
              <a:rPr lang="en-US" smtClean="0"/>
              <a:pPr/>
              <a:t>30</a:t>
            </a:fld>
            <a:endParaRPr lang="en-US" dirty="0"/>
          </a:p>
        </p:txBody>
      </p:sp>
      <p:sp>
        <p:nvSpPr>
          <p:cNvPr id="6" name="Content Placeholder 8"/>
          <p:cNvSpPr>
            <a:spLocks noGrp="1"/>
          </p:cNvSpPr>
          <p:nvPr>
            <p:ph idx="1"/>
          </p:nvPr>
        </p:nvSpPr>
        <p:spPr/>
        <p:txBody>
          <a:bodyPr/>
          <a:lstStyle/>
          <a:p>
            <a:r>
              <a:rPr lang="en-US" dirty="0" smtClean="0"/>
              <a:t>Where will you find customer specifics?</a:t>
            </a:r>
          </a:p>
          <a:p>
            <a:pPr lvl="1"/>
            <a:r>
              <a:rPr lang="en-US" dirty="0" smtClean="0"/>
              <a:t>Customer training</a:t>
            </a:r>
          </a:p>
          <a:p>
            <a:pPr lvl="1"/>
            <a:r>
              <a:rPr lang="en-US" dirty="0" smtClean="0"/>
              <a:t>Global terms and conditions</a:t>
            </a:r>
          </a:p>
          <a:p>
            <a:pPr lvl="1"/>
            <a:r>
              <a:rPr lang="en-US" dirty="0" smtClean="0"/>
              <a:t>Materials planning and logistics agreements</a:t>
            </a:r>
          </a:p>
          <a:p>
            <a:pPr lvl="1"/>
            <a:r>
              <a:rPr lang="en-US" dirty="0" smtClean="0"/>
              <a:t>Supplier manuals</a:t>
            </a:r>
          </a:p>
          <a:p>
            <a:pPr lvl="1"/>
            <a:r>
              <a:rPr lang="en-US" dirty="0" smtClean="0"/>
              <a:t>Customer web sites and applications</a:t>
            </a:r>
          </a:p>
          <a:p>
            <a:pPr lvl="2"/>
            <a:r>
              <a:rPr lang="en-US" dirty="0" smtClean="0"/>
              <a:t>EDI portals</a:t>
            </a:r>
          </a:p>
          <a:p>
            <a:pPr lvl="2"/>
            <a:r>
              <a:rPr lang="en-US" dirty="0" smtClean="0"/>
              <a:t>Delivery rating</a:t>
            </a:r>
          </a:p>
          <a:p>
            <a:pPr lvl="2"/>
            <a:r>
              <a:rPr lang="en-US" dirty="0" smtClean="0"/>
              <a:t> Capacity</a:t>
            </a:r>
          </a:p>
          <a:p>
            <a:pPr lvl="2"/>
            <a:r>
              <a:rPr lang="en-US" dirty="0" smtClean="0"/>
              <a:t>Packaging and labeling</a:t>
            </a:r>
          </a:p>
          <a:p>
            <a:pPr lvl="2"/>
            <a:r>
              <a:rPr lang="en-US" dirty="0" smtClean="0"/>
              <a:t>Container management</a:t>
            </a:r>
            <a:endParaRPr lang="en-US" dirty="0"/>
          </a:p>
        </p:txBody>
      </p:sp>
      <p:sp>
        <p:nvSpPr>
          <p:cNvPr id="2" name="Title 1"/>
          <p:cNvSpPr>
            <a:spLocks noGrp="1"/>
          </p:cNvSpPr>
          <p:nvPr>
            <p:ph type="title"/>
          </p:nvPr>
        </p:nvSpPr>
        <p:spPr/>
        <p:txBody>
          <a:bodyPr>
            <a:normAutofit fontScale="90000"/>
          </a:bodyPr>
          <a:lstStyle/>
          <a:p>
            <a:r>
              <a:rPr lang="en-US" dirty="0" smtClean="0"/>
              <a:t>Have You Documented Customer Specifics?</a:t>
            </a:r>
            <a:endParaRPr lang="en-US" dirty="0"/>
          </a:p>
        </p:txBody>
      </p:sp>
      <p:sp>
        <p:nvSpPr>
          <p:cNvPr id="4" name="Text Placeholder 3"/>
          <p:cNvSpPr>
            <a:spLocks noGrp="1"/>
          </p:cNvSpPr>
          <p:nvPr>
            <p:ph type="body" sz="quarter" idx="11"/>
          </p:nvPr>
        </p:nvSpPr>
        <p:spPr/>
        <p:txBody>
          <a:bodyPr/>
          <a:lstStyle/>
          <a:p>
            <a:r>
              <a:rPr lang="en-US" smtClean="0"/>
              <a:t>MMOG/LE – Tips for Complying with the OEM Submission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prstGeom prst="rect">
            <a:avLst/>
          </a:prstGeom>
        </p:spPr>
        <p:txBody>
          <a:bodyPr/>
          <a:lstStyle>
            <a:lvl1pPr>
              <a:defRPr/>
            </a:lvl1pPr>
          </a:lstStyle>
          <a:p>
            <a:pPr algn="r">
              <a:defRPr/>
            </a:pPr>
            <a:fld id="{EFD3BFB6-46F2-4F63-A892-0B1C1613CD05}" type="slidenum">
              <a:rPr lang="en-US">
                <a:solidFill>
                  <a:schemeClr val="bg1"/>
                </a:solidFill>
                <a:latin typeface="+mj-lt"/>
              </a:rPr>
              <a:pPr algn="r">
                <a:defRPr/>
              </a:pPr>
              <a:t>31</a:t>
            </a:fld>
            <a:endParaRPr lang="en-US" dirty="0">
              <a:solidFill>
                <a:schemeClr val="bg1"/>
              </a:solidFill>
              <a:latin typeface="+mj-lt"/>
            </a:endParaRPr>
          </a:p>
        </p:txBody>
      </p:sp>
      <p:sp>
        <p:nvSpPr>
          <p:cNvPr id="52225" name="Rectangle 2"/>
          <p:cNvSpPr>
            <a:spLocks noGrp="1" noChangeArrowheads="1"/>
          </p:cNvSpPr>
          <p:nvPr>
            <p:ph type="title"/>
          </p:nvPr>
        </p:nvSpPr>
        <p:spPr/>
        <p:txBody>
          <a:bodyPr>
            <a:normAutofit fontScale="90000"/>
          </a:bodyPr>
          <a:lstStyle/>
          <a:p>
            <a:r>
              <a:rPr lang="en-US" dirty="0" smtClean="0"/>
              <a:t>Are Your Work Instructions Detailed Enough?</a:t>
            </a:r>
          </a:p>
        </p:txBody>
      </p:sp>
      <p:sp>
        <p:nvSpPr>
          <p:cNvPr id="9" name="Text Placeholder 8"/>
          <p:cNvSpPr>
            <a:spLocks noGrp="1"/>
          </p:cNvSpPr>
          <p:nvPr>
            <p:ph type="body" sz="quarter" idx="11"/>
          </p:nvPr>
        </p:nvSpPr>
        <p:spPr/>
        <p:txBody>
          <a:bodyPr/>
          <a:lstStyle/>
          <a:p>
            <a:r>
              <a:rPr lang="en-US" dirty="0" smtClean="0"/>
              <a:t>MMOG/LE – Tips for Complying with the OEM Submission</a:t>
            </a:r>
            <a:endParaRPr lang="en-US" dirty="0" smtClean="0">
              <a:latin typeface="Century Gothic" pitchFamily="34" charset="0"/>
              <a:cs typeface="Century Gothic" pitchFamily="34" charset="0"/>
            </a:endParaRPr>
          </a:p>
        </p:txBody>
      </p:sp>
      <p:sp>
        <p:nvSpPr>
          <p:cNvPr id="6" name="Rectangle 4"/>
          <p:cNvSpPr txBox="1">
            <a:spLocks noChangeArrowheads="1"/>
          </p:cNvSpPr>
          <p:nvPr/>
        </p:nvSpPr>
        <p:spPr>
          <a:xfrm>
            <a:off x="4191000" y="1480166"/>
            <a:ext cx="4724400" cy="5053012"/>
          </a:xfrm>
          <a:prstGeom prst="rect">
            <a:avLst/>
          </a:prstGeom>
        </p:spPr>
        <p:txBody>
          <a:bodyPr/>
          <a:lstStyle/>
          <a:p>
            <a:pPr marL="342900" indent="-342900" fontAlgn="auto">
              <a:spcBef>
                <a:spcPct val="20000"/>
              </a:spcBef>
              <a:spcAft>
                <a:spcPts val="0"/>
              </a:spcAft>
              <a:buClr>
                <a:srgbClr val="F79646"/>
              </a:buClr>
              <a:buFont typeface="Calibri" pitchFamily="34" charset="0"/>
              <a:buChar char="•"/>
            </a:pPr>
            <a:r>
              <a:rPr lang="en-US" sz="2000" dirty="0" smtClean="0">
                <a:solidFill>
                  <a:srgbClr val="141414"/>
                </a:solidFill>
                <a:latin typeface="Century Gothic"/>
              </a:rPr>
              <a:t>Used </a:t>
            </a:r>
            <a:r>
              <a:rPr lang="en-US" sz="2000" dirty="0">
                <a:solidFill>
                  <a:srgbClr val="141414"/>
                </a:solidFill>
                <a:latin typeface="Century Gothic"/>
              </a:rPr>
              <a:t>for </a:t>
            </a:r>
            <a:r>
              <a:rPr lang="en-US" sz="2000" dirty="0" smtClean="0">
                <a:solidFill>
                  <a:srgbClr val="141414"/>
                </a:solidFill>
                <a:latin typeface="Century Gothic"/>
              </a:rPr>
              <a:t>training and back-ups</a:t>
            </a:r>
          </a:p>
          <a:p>
            <a:pPr marL="342900" indent="-342900" fontAlgn="auto">
              <a:spcBef>
                <a:spcPct val="20000"/>
              </a:spcBef>
              <a:spcAft>
                <a:spcPts val="0"/>
              </a:spcAft>
              <a:buClr>
                <a:srgbClr val="F79646"/>
              </a:buClr>
              <a:buFont typeface="Calibri" pitchFamily="34" charset="0"/>
              <a:buChar char="•"/>
            </a:pPr>
            <a:r>
              <a:rPr lang="en-US" sz="2000" dirty="0" smtClean="0">
                <a:solidFill>
                  <a:srgbClr val="141414"/>
                </a:solidFill>
                <a:latin typeface="Century Gothic"/>
              </a:rPr>
              <a:t>Instructions should Include:</a:t>
            </a:r>
          </a:p>
          <a:p>
            <a:pPr marL="800100" lvl="1" indent="-342900" fontAlgn="auto">
              <a:spcBef>
                <a:spcPct val="20000"/>
              </a:spcBef>
              <a:spcAft>
                <a:spcPts val="0"/>
              </a:spcAft>
              <a:buClr>
                <a:srgbClr val="F79646"/>
              </a:buClr>
              <a:buFont typeface="Century Gothic" pitchFamily="34" charset="0"/>
              <a:buChar char="−"/>
            </a:pPr>
            <a:r>
              <a:rPr lang="en-US" sz="2000" dirty="0" smtClean="0">
                <a:solidFill>
                  <a:srgbClr val="141414"/>
                </a:solidFill>
                <a:latin typeface="Century Gothic"/>
              </a:rPr>
              <a:t>Step by step instructions</a:t>
            </a:r>
          </a:p>
          <a:p>
            <a:pPr marL="800100" lvl="1" indent="-342900" fontAlgn="auto">
              <a:spcBef>
                <a:spcPct val="20000"/>
              </a:spcBef>
              <a:spcAft>
                <a:spcPts val="0"/>
              </a:spcAft>
              <a:buClr>
                <a:srgbClr val="F79646"/>
              </a:buClr>
              <a:buFont typeface="Century Gothic" pitchFamily="34" charset="0"/>
              <a:buChar char="−"/>
            </a:pPr>
            <a:r>
              <a:rPr lang="en-US" sz="2000" dirty="0" smtClean="0">
                <a:solidFill>
                  <a:srgbClr val="141414"/>
                </a:solidFill>
                <a:latin typeface="Century Gothic"/>
              </a:rPr>
              <a:t>Person(s) responsible</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Customer specifics </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Customer references</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Metrics </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Error handling</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Contingencies</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Document version control</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Last date tested</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Explanation of any acronyms</a:t>
            </a:r>
          </a:p>
          <a:p>
            <a:pPr marL="800100" lvl="1" indent="-342900" defTabSz="914400" fontAlgn="auto">
              <a:spcBef>
                <a:spcPct val="20000"/>
              </a:spcBef>
              <a:spcAft>
                <a:spcPts val="0"/>
              </a:spcAft>
              <a:buClr>
                <a:srgbClr val="F79646"/>
              </a:buClr>
              <a:buFont typeface="Century Gothic" pitchFamily="34" charset="0"/>
              <a:buChar char="−"/>
              <a:defRPr/>
            </a:pPr>
            <a:r>
              <a:rPr lang="en-US" sz="2000" dirty="0" smtClean="0">
                <a:solidFill>
                  <a:srgbClr val="141414"/>
                </a:solidFill>
                <a:latin typeface="Century Gothic"/>
              </a:rPr>
              <a:t>Obtaining user logins</a:t>
            </a:r>
          </a:p>
          <a:p>
            <a:pPr marL="342900" indent="-342900" defTabSz="914400" fontAlgn="auto">
              <a:spcBef>
                <a:spcPct val="20000"/>
              </a:spcBef>
              <a:spcAft>
                <a:spcPts val="0"/>
              </a:spcAft>
              <a:buClr>
                <a:srgbClr val="F79646"/>
              </a:buClr>
              <a:defRPr/>
            </a:pPr>
            <a:endParaRPr lang="en-US" sz="2000" dirty="0" smtClean="0">
              <a:solidFill>
                <a:srgbClr val="141414"/>
              </a:solidFill>
              <a:latin typeface="Century Gothic"/>
            </a:endParaRPr>
          </a:p>
          <a:p>
            <a:pPr marL="342900" indent="-342900" defTabSz="914400" fontAlgn="auto">
              <a:spcBef>
                <a:spcPct val="20000"/>
              </a:spcBef>
              <a:spcAft>
                <a:spcPts val="0"/>
              </a:spcAft>
              <a:buClr>
                <a:srgbClr val="F79646"/>
              </a:buClr>
              <a:buFont typeface="Arial" pitchFamily="34" charset="0"/>
              <a:buChar char="•"/>
              <a:defRPr/>
            </a:pPr>
            <a:endParaRPr lang="en-US" sz="2000" dirty="0" smtClean="0">
              <a:solidFill>
                <a:srgbClr val="141414"/>
              </a:solidFill>
              <a:latin typeface="Century Gothic"/>
            </a:endParaRPr>
          </a:p>
        </p:txBody>
      </p:sp>
      <p:pic>
        <p:nvPicPr>
          <p:cNvPr id="7" name="Picture 2"/>
          <p:cNvPicPr>
            <a:picLocks noGrp="1" noChangeAspect="1" noChangeArrowheads="1"/>
          </p:cNvPicPr>
          <p:nvPr>
            <p:ph sz="half" idx="1"/>
          </p:nvPr>
        </p:nvPicPr>
        <p:blipFill>
          <a:blip r:embed="rId3"/>
          <a:stretch>
            <a:fillRect/>
          </a:stretch>
        </p:blipFill>
        <p:spPr bwMode="auto">
          <a:xfrm>
            <a:off x="457200" y="1371588"/>
            <a:ext cx="3579160" cy="2651230"/>
          </a:xfrm>
          <a:prstGeom prst="rect">
            <a:avLst/>
          </a:prstGeom>
          <a:noFill/>
          <a:ln w="9525">
            <a:solidFill>
              <a:schemeClr val="tx1"/>
            </a:solid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457200" y="2632845"/>
            <a:ext cx="3595183" cy="3458796"/>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32</a:t>
            </a:fld>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en-US" dirty="0" smtClean="0"/>
              <a:t>How long will it take you to complete the assessment?</a:t>
            </a:r>
          </a:p>
          <a:p>
            <a:pPr marL="914400" lvl="1" indent="-457200"/>
            <a:r>
              <a:rPr lang="en-US" dirty="0" smtClean="0"/>
              <a:t>It can take up to six weeks to gather evidence</a:t>
            </a:r>
          </a:p>
          <a:p>
            <a:pPr marL="914400" lvl="1" indent="-457200"/>
            <a:r>
              <a:rPr lang="en-US" dirty="0" smtClean="0"/>
              <a:t>It can take up to four months to close gaps</a:t>
            </a:r>
          </a:p>
          <a:p>
            <a:pPr marL="514350" indent="-514350">
              <a:buFont typeface="+mj-lt"/>
              <a:buAutoNum type="alphaUcPeriod"/>
            </a:pPr>
            <a:r>
              <a:rPr lang="en-US" dirty="0" smtClean="0"/>
              <a:t>How long has your boss given you to do it?</a:t>
            </a:r>
          </a:p>
          <a:p>
            <a:pPr marL="914400" lvl="1" indent="-457200"/>
            <a:r>
              <a:rPr lang="en-US" dirty="0" smtClean="0"/>
              <a:t>See answer to A!</a:t>
            </a:r>
          </a:p>
          <a:p>
            <a:pPr marL="514350" indent="-514350">
              <a:buFont typeface="+mj-lt"/>
              <a:buAutoNum type="alphaUcPeriod"/>
            </a:pPr>
            <a:r>
              <a:rPr lang="en-US" dirty="0" smtClean="0"/>
              <a:t>How many departments will need to be involved in completing it?</a:t>
            </a:r>
          </a:p>
          <a:p>
            <a:pPr marL="914400" lvl="1" indent="-457200"/>
            <a:r>
              <a:rPr lang="en-US" dirty="0" smtClean="0"/>
              <a:t>Just about every department!</a:t>
            </a:r>
            <a:endParaRPr lang="en-US" dirty="0"/>
          </a:p>
        </p:txBody>
      </p:sp>
      <p:sp>
        <p:nvSpPr>
          <p:cNvPr id="4" name="Title 3"/>
          <p:cNvSpPr>
            <a:spLocks noGrp="1"/>
          </p:cNvSpPr>
          <p:nvPr>
            <p:ph type="title"/>
          </p:nvPr>
        </p:nvSpPr>
        <p:spPr/>
        <p:txBody>
          <a:bodyPr/>
          <a:lstStyle/>
          <a:p>
            <a:r>
              <a:rPr lang="en-US" dirty="0" smtClean="0"/>
              <a:t>Answers to the Quiz</a:t>
            </a:r>
            <a:endParaRPr lang="en-US" dirty="0"/>
          </a:p>
        </p:txBody>
      </p:sp>
      <p:sp>
        <p:nvSpPr>
          <p:cNvPr id="5" name="Text Placeholder 4"/>
          <p:cNvSpPr>
            <a:spLocks noGrp="1"/>
          </p:cNvSpPr>
          <p:nvPr>
            <p:ph type="body" sz="quarter" idx="11"/>
          </p:nvPr>
        </p:nvSpPr>
        <p:spPr/>
        <p:txBody>
          <a:bodyPr/>
          <a:lstStyle/>
          <a:p>
            <a:r>
              <a:rPr lang="en-US" dirty="0" smtClean="0"/>
              <a:t>MMOG/LE – Tips for Complying with the OEM Submission</a:t>
            </a:r>
            <a:endParaRPr lang="en-US" dirty="0" smtClean="0">
              <a:latin typeface="Century Gothic" pitchFamily="34" charset="0"/>
              <a:cs typeface="Century Gothic"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33</a:t>
            </a:fld>
            <a:endParaRPr lang="en-US" dirty="0"/>
          </a:p>
        </p:txBody>
      </p:sp>
      <p:sp>
        <p:nvSpPr>
          <p:cNvPr id="7" name="Text Placeholder 6"/>
          <p:cNvSpPr>
            <a:spLocks noGrp="1"/>
          </p:cNvSpPr>
          <p:nvPr>
            <p:ph type="body" sz="quarter" idx="10"/>
          </p:nvPr>
        </p:nvSpPr>
        <p:spPr/>
        <p:txBody>
          <a:bodyPr/>
          <a:lstStyle/>
          <a:p>
            <a:endParaRPr lang="en-US" dirty="0"/>
          </a:p>
        </p:txBody>
      </p:sp>
      <p:sp>
        <p:nvSpPr>
          <p:cNvPr id="6" name="Title 5"/>
          <p:cNvSpPr>
            <a:spLocks noGrp="1"/>
          </p:cNvSpPr>
          <p:nvPr>
            <p:ph type="title"/>
          </p:nvPr>
        </p:nvSpPr>
        <p:spPr/>
        <p:txBody>
          <a:bodyPr>
            <a:normAutofit/>
          </a:bodyPr>
          <a:lstStyle/>
          <a:p>
            <a:r>
              <a:rPr lang="en-US" dirty="0" smtClean="0"/>
              <a:t>QAD Support</a:t>
            </a:r>
            <a:endParaRPr lang="en-US" dirty="0"/>
          </a:p>
        </p:txBody>
      </p:sp>
      <p:sp>
        <p:nvSpPr>
          <p:cNvPr id="8" name="Text Placeholder 7"/>
          <p:cNvSpPr>
            <a:spLocks noGrp="1"/>
          </p:cNvSpPr>
          <p:nvPr>
            <p:ph type="body" sz="quarter" idx="11"/>
          </p:nvPr>
        </p:nvSpPr>
        <p:spPr/>
        <p:txBody>
          <a:bodyPr/>
          <a:lstStyle/>
          <a:p>
            <a:r>
              <a:rPr lang="en-US" dirty="0" smtClean="0"/>
              <a:t>MMOG/LE – Tips for Complying with the OEM Submission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34</a:t>
            </a:fld>
            <a:endParaRPr lang="en-US" dirty="0"/>
          </a:p>
        </p:txBody>
      </p:sp>
      <p:sp>
        <p:nvSpPr>
          <p:cNvPr id="4" name="Title 3"/>
          <p:cNvSpPr>
            <a:spLocks noGrp="1"/>
          </p:cNvSpPr>
          <p:nvPr>
            <p:ph type="title"/>
          </p:nvPr>
        </p:nvSpPr>
        <p:spPr/>
        <p:txBody>
          <a:bodyPr/>
          <a:lstStyle/>
          <a:p>
            <a:r>
              <a:rPr lang="en-GB" dirty="0" smtClean="0"/>
              <a:t>107 Automotive Process Maps</a:t>
            </a:r>
            <a:endParaRPr lang="en-US" dirty="0"/>
          </a:p>
        </p:txBody>
      </p:sp>
      <p:sp>
        <p:nvSpPr>
          <p:cNvPr id="5" name="Text Placeholder 4"/>
          <p:cNvSpPr>
            <a:spLocks noGrp="1"/>
          </p:cNvSpPr>
          <p:nvPr>
            <p:ph type="body" sz="quarter" idx="11"/>
          </p:nvPr>
        </p:nvSpPr>
        <p:spPr/>
        <p:txBody>
          <a:bodyPr/>
          <a:lstStyle/>
          <a:p>
            <a:r>
              <a:rPr lang="en-US" dirty="0" smtClean="0"/>
              <a:t>QAD </a:t>
            </a:r>
            <a:r>
              <a:rPr lang="en-US" dirty="0" smtClean="0"/>
              <a:t>Support</a:t>
            </a:r>
            <a:endParaRPr lang="en-US" dirty="0"/>
          </a:p>
        </p:txBody>
      </p:sp>
      <p:pic>
        <p:nvPicPr>
          <p:cNvPr id="8" name="Content Placeholder 7"/>
          <p:cNvPicPr>
            <a:picLocks noGrp="1"/>
          </p:cNvPicPr>
          <p:nvPr>
            <p:ph idx="1"/>
          </p:nvPr>
        </p:nvPicPr>
        <p:blipFill>
          <a:blip r:embed="rId3"/>
          <a:srcRect/>
          <a:stretch>
            <a:fillRect/>
          </a:stretch>
        </p:blipFill>
        <p:spPr bwMode="auto">
          <a:xfrm>
            <a:off x="457200" y="1664898"/>
            <a:ext cx="8229600" cy="4302905"/>
          </a:xfrm>
          <a:prstGeom prst="rect">
            <a:avLst/>
          </a:prstGeom>
          <a:noFill/>
          <a:ln w="9525">
            <a:solidFill>
              <a:schemeClr val="tx1"/>
            </a:solidFill>
            <a:miter lim="800000"/>
            <a:headEnd/>
            <a:tailEnd/>
          </a:ln>
        </p:spPr>
      </p:pic>
      <p:sp>
        <p:nvSpPr>
          <p:cNvPr id="6" name="Rectangle 5"/>
          <p:cNvSpPr/>
          <p:nvPr/>
        </p:nvSpPr>
        <p:spPr>
          <a:xfrm>
            <a:off x="4619297" y="2349062"/>
            <a:ext cx="961696" cy="804041"/>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270817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35</a:t>
            </a:fld>
            <a:endParaRPr lang="en-US"/>
          </a:p>
        </p:txBody>
      </p:sp>
      <p:sp>
        <p:nvSpPr>
          <p:cNvPr id="5" name="Title 4"/>
          <p:cNvSpPr>
            <a:spLocks noGrp="1"/>
          </p:cNvSpPr>
          <p:nvPr>
            <p:ph type="title"/>
          </p:nvPr>
        </p:nvSpPr>
        <p:spPr/>
        <p:txBody>
          <a:bodyPr/>
          <a:lstStyle/>
          <a:p>
            <a:r>
              <a:rPr lang="en-GB" dirty="0" smtClean="0"/>
              <a:t>QAD MMOG/LE Process Map Features</a:t>
            </a:r>
            <a:endParaRPr lang="en-US" dirty="0"/>
          </a:p>
        </p:txBody>
      </p:sp>
      <p:sp>
        <p:nvSpPr>
          <p:cNvPr id="4" name="Text Placeholder 3"/>
          <p:cNvSpPr>
            <a:spLocks noGrp="1"/>
          </p:cNvSpPr>
          <p:nvPr>
            <p:ph type="body" sz="quarter" idx="11"/>
          </p:nvPr>
        </p:nvSpPr>
        <p:spPr/>
        <p:txBody>
          <a:bodyPr/>
          <a:lstStyle/>
          <a:p>
            <a:r>
              <a:rPr lang="en-US" dirty="0" smtClean="0"/>
              <a:t>QAD </a:t>
            </a:r>
            <a:r>
              <a:rPr lang="en-US" dirty="0" smtClean="0"/>
              <a:t>Support</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1790700" y="2881829"/>
            <a:ext cx="5562600" cy="2238375"/>
          </a:xfrm>
          <a:prstGeom prst="rect">
            <a:avLst/>
          </a:prstGeom>
          <a:noFill/>
          <a:ln w="9525">
            <a:noFill/>
            <a:miter lim="800000"/>
            <a:headEnd/>
            <a:tailEnd/>
          </a:ln>
          <a:effectLst/>
        </p:spPr>
      </p:pic>
      <p:pic>
        <p:nvPicPr>
          <p:cNvPr id="31" name="Picture 30" descr="Operational Metrics.bmp"/>
          <p:cNvPicPr>
            <a:picLocks noChangeAspect="1"/>
          </p:cNvPicPr>
          <p:nvPr/>
        </p:nvPicPr>
        <p:blipFill>
          <a:blip r:embed="rId4" cstate="print"/>
          <a:srcRect/>
          <a:stretch>
            <a:fillRect/>
          </a:stretch>
        </p:blipFill>
        <p:spPr bwMode="auto">
          <a:xfrm>
            <a:off x="457200" y="4610531"/>
            <a:ext cx="2365718" cy="1144666"/>
          </a:xfrm>
          <a:prstGeom prst="rect">
            <a:avLst/>
          </a:prstGeom>
          <a:noFill/>
          <a:ln w="9525">
            <a:solidFill>
              <a:schemeClr val="tx1"/>
            </a:solidFill>
            <a:miter lim="800000"/>
            <a:headEnd/>
            <a:tailEnd/>
          </a:ln>
        </p:spPr>
      </p:pic>
      <p:pic>
        <p:nvPicPr>
          <p:cNvPr id="32" name="Picture 4"/>
          <p:cNvPicPr>
            <a:picLocks noChangeAspect="1" noChangeArrowheads="1"/>
          </p:cNvPicPr>
          <p:nvPr/>
        </p:nvPicPr>
        <p:blipFill>
          <a:blip r:embed="rId5" cstate="print"/>
          <a:srcRect/>
          <a:stretch>
            <a:fillRect/>
          </a:stretch>
        </p:blipFill>
        <p:spPr bwMode="auto">
          <a:xfrm>
            <a:off x="6295934" y="4610531"/>
            <a:ext cx="1253411" cy="1144666"/>
          </a:xfrm>
          <a:prstGeom prst="rect">
            <a:avLst/>
          </a:prstGeom>
          <a:noFill/>
          <a:ln w="9525">
            <a:solidFill>
              <a:schemeClr val="tx1"/>
            </a:solidFill>
            <a:miter lim="800000"/>
            <a:headEnd/>
            <a:tailEnd/>
          </a:ln>
        </p:spPr>
      </p:pic>
      <p:pic>
        <p:nvPicPr>
          <p:cNvPr id="33" name="Picture 5"/>
          <p:cNvPicPr>
            <a:picLocks noChangeAspect="1" noChangeArrowheads="1"/>
          </p:cNvPicPr>
          <p:nvPr/>
        </p:nvPicPr>
        <p:blipFill>
          <a:blip r:embed="rId6" cstate="print"/>
          <a:srcRect/>
          <a:stretch>
            <a:fillRect/>
          </a:stretch>
        </p:blipFill>
        <p:spPr bwMode="auto">
          <a:xfrm>
            <a:off x="6295935" y="1544226"/>
            <a:ext cx="2179583" cy="1337603"/>
          </a:xfrm>
          <a:prstGeom prst="rect">
            <a:avLst/>
          </a:prstGeom>
          <a:noFill/>
          <a:ln w="9525">
            <a:solidFill>
              <a:schemeClr val="tx1"/>
            </a:solidFill>
            <a:miter lim="800000"/>
            <a:headEnd/>
            <a:tailEnd/>
          </a:ln>
        </p:spPr>
      </p:pic>
      <p:pic>
        <p:nvPicPr>
          <p:cNvPr id="34" name="Picture 6"/>
          <p:cNvPicPr>
            <a:picLocks noChangeAspect="1" noChangeArrowheads="1"/>
          </p:cNvPicPr>
          <p:nvPr/>
        </p:nvPicPr>
        <p:blipFill>
          <a:blip r:embed="rId7" cstate="print"/>
          <a:srcRect l="26498" t="48425" r="51077" b="14095"/>
          <a:stretch>
            <a:fillRect/>
          </a:stretch>
        </p:blipFill>
        <p:spPr bwMode="auto">
          <a:xfrm>
            <a:off x="3808402" y="1593995"/>
            <a:ext cx="1010233" cy="933010"/>
          </a:xfrm>
          <a:prstGeom prst="rect">
            <a:avLst/>
          </a:prstGeom>
          <a:noFill/>
          <a:ln w="9525">
            <a:solidFill>
              <a:schemeClr val="tx1"/>
            </a:solidFill>
            <a:miter lim="800000"/>
            <a:headEnd/>
            <a:tailEnd/>
          </a:ln>
        </p:spPr>
      </p:pic>
      <p:pic>
        <p:nvPicPr>
          <p:cNvPr id="36" name="Picture 6"/>
          <p:cNvPicPr>
            <a:picLocks noChangeAspect="1" noChangeArrowheads="1"/>
          </p:cNvPicPr>
          <p:nvPr/>
        </p:nvPicPr>
        <p:blipFill>
          <a:blip r:embed="rId8" cstate="print"/>
          <a:srcRect/>
          <a:stretch>
            <a:fillRect/>
          </a:stretch>
        </p:blipFill>
        <p:spPr bwMode="auto">
          <a:xfrm>
            <a:off x="368635" y="1593995"/>
            <a:ext cx="2268148" cy="1314565"/>
          </a:xfrm>
          <a:prstGeom prst="rect">
            <a:avLst/>
          </a:prstGeom>
          <a:noFill/>
          <a:ln w="9525">
            <a:solidFill>
              <a:schemeClr val="tx1"/>
            </a:solidFill>
            <a:miter lim="800000"/>
            <a:headEnd/>
            <a:tailEnd/>
          </a:ln>
        </p:spPr>
      </p:pic>
      <p:pic>
        <p:nvPicPr>
          <p:cNvPr id="37" name="Picture 3">
            <a:hlinkClick r:id="" action="ppaction://hlinkshowjump?jump=nextslide"/>
            <a:hlinkHover r:id="" action="ppaction://hlinkshowjump?jump=nextslide"/>
          </p:cNvPr>
          <p:cNvPicPr>
            <a:picLocks noChangeAspect="1" noChangeArrowheads="1"/>
          </p:cNvPicPr>
          <p:nvPr/>
        </p:nvPicPr>
        <p:blipFill>
          <a:blip r:embed="rId9" cstate="print"/>
          <a:srcRect b="19292"/>
          <a:stretch>
            <a:fillRect/>
          </a:stretch>
        </p:blipFill>
        <p:spPr bwMode="auto">
          <a:xfrm>
            <a:off x="3653466" y="5233578"/>
            <a:ext cx="1520605" cy="858139"/>
          </a:xfrm>
          <a:prstGeom prst="rect">
            <a:avLst/>
          </a:prstGeom>
          <a:noFill/>
          <a:ln w="9525">
            <a:solidFill>
              <a:schemeClr val="tx1"/>
            </a:solidFill>
            <a:miter lim="800000"/>
            <a:headEnd/>
            <a:tailEnd/>
          </a:ln>
        </p:spPr>
      </p:pic>
      <p:sp>
        <p:nvSpPr>
          <p:cNvPr id="38" name="TextBox 37"/>
          <p:cNvSpPr txBox="1"/>
          <p:nvPr/>
        </p:nvSpPr>
        <p:spPr>
          <a:xfrm>
            <a:off x="238370" y="5829580"/>
            <a:ext cx="2398413" cy="369332"/>
          </a:xfrm>
          <a:prstGeom prst="rect">
            <a:avLst/>
          </a:prstGeom>
          <a:noFill/>
        </p:spPr>
        <p:txBody>
          <a:bodyPr wrap="none" rtlCol="0">
            <a:spAutoFit/>
          </a:bodyPr>
          <a:lstStyle/>
          <a:p>
            <a:r>
              <a:rPr lang="en-GB" dirty="0" smtClean="0"/>
              <a:t>Operational Metrics</a:t>
            </a:r>
            <a:endParaRPr lang="en-US" dirty="0"/>
          </a:p>
        </p:txBody>
      </p:sp>
      <p:sp>
        <p:nvSpPr>
          <p:cNvPr id="40" name="TextBox 39"/>
          <p:cNvSpPr txBox="1"/>
          <p:nvPr/>
        </p:nvSpPr>
        <p:spPr>
          <a:xfrm>
            <a:off x="2994991" y="6090923"/>
            <a:ext cx="3102131" cy="369332"/>
          </a:xfrm>
          <a:prstGeom prst="rect">
            <a:avLst/>
          </a:prstGeom>
          <a:noFill/>
        </p:spPr>
        <p:txBody>
          <a:bodyPr wrap="none" rtlCol="0">
            <a:spAutoFit/>
          </a:bodyPr>
          <a:lstStyle/>
          <a:p>
            <a:r>
              <a:rPr lang="en-GB" dirty="0" smtClean="0"/>
              <a:t>Compliance Check Points</a:t>
            </a:r>
            <a:endParaRPr lang="en-US" dirty="0"/>
          </a:p>
        </p:txBody>
      </p:sp>
      <p:sp>
        <p:nvSpPr>
          <p:cNvPr id="41" name="TextBox 40"/>
          <p:cNvSpPr txBox="1"/>
          <p:nvPr/>
        </p:nvSpPr>
        <p:spPr>
          <a:xfrm>
            <a:off x="6539292" y="5906257"/>
            <a:ext cx="2020105" cy="369332"/>
          </a:xfrm>
          <a:prstGeom prst="rect">
            <a:avLst/>
          </a:prstGeom>
          <a:noFill/>
        </p:spPr>
        <p:txBody>
          <a:bodyPr wrap="none" rtlCol="0">
            <a:spAutoFit/>
          </a:bodyPr>
          <a:lstStyle/>
          <a:p>
            <a:r>
              <a:rPr lang="en-GB" dirty="0" smtClean="0"/>
              <a:t>Training Material</a:t>
            </a:r>
            <a:endParaRPr lang="en-US" dirty="0"/>
          </a:p>
        </p:txBody>
      </p:sp>
      <p:sp>
        <p:nvSpPr>
          <p:cNvPr id="42" name="TextBox 41"/>
          <p:cNvSpPr txBox="1"/>
          <p:nvPr/>
        </p:nvSpPr>
        <p:spPr>
          <a:xfrm>
            <a:off x="457200" y="1174894"/>
            <a:ext cx="1822935" cy="369332"/>
          </a:xfrm>
          <a:prstGeom prst="rect">
            <a:avLst/>
          </a:prstGeom>
          <a:noFill/>
        </p:spPr>
        <p:txBody>
          <a:bodyPr wrap="none" rtlCol="0">
            <a:spAutoFit/>
          </a:bodyPr>
          <a:lstStyle/>
          <a:p>
            <a:r>
              <a:rPr lang="en-GB" dirty="0" smtClean="0"/>
              <a:t>System Access</a:t>
            </a:r>
            <a:endParaRPr lang="en-US" dirty="0"/>
          </a:p>
        </p:txBody>
      </p:sp>
      <p:sp>
        <p:nvSpPr>
          <p:cNvPr id="43" name="TextBox 42"/>
          <p:cNvSpPr txBox="1"/>
          <p:nvPr/>
        </p:nvSpPr>
        <p:spPr>
          <a:xfrm>
            <a:off x="3804173" y="1174894"/>
            <a:ext cx="1085554" cy="369332"/>
          </a:xfrm>
          <a:prstGeom prst="rect">
            <a:avLst/>
          </a:prstGeom>
          <a:noFill/>
        </p:spPr>
        <p:txBody>
          <a:bodyPr wrap="none" rtlCol="0">
            <a:spAutoFit/>
          </a:bodyPr>
          <a:lstStyle/>
          <a:p>
            <a:r>
              <a:rPr lang="en-GB" dirty="0" smtClean="0"/>
              <a:t>Tool Tips</a:t>
            </a:r>
            <a:endParaRPr lang="en-US" dirty="0"/>
          </a:p>
        </p:txBody>
      </p:sp>
      <p:sp>
        <p:nvSpPr>
          <p:cNvPr id="44" name="TextBox 43"/>
          <p:cNvSpPr txBox="1"/>
          <p:nvPr/>
        </p:nvSpPr>
        <p:spPr>
          <a:xfrm>
            <a:off x="6336835" y="1131516"/>
            <a:ext cx="2032929" cy="369332"/>
          </a:xfrm>
          <a:prstGeom prst="rect">
            <a:avLst/>
          </a:prstGeom>
          <a:noFill/>
        </p:spPr>
        <p:txBody>
          <a:bodyPr wrap="none" rtlCol="0">
            <a:spAutoFit/>
          </a:bodyPr>
          <a:lstStyle/>
          <a:p>
            <a:r>
              <a:rPr lang="en-GB" dirty="0" smtClean="0"/>
              <a:t>Work Instructions</a:t>
            </a:r>
            <a:endParaRPr lang="en-US" dirty="0"/>
          </a:p>
        </p:txBody>
      </p:sp>
      <p:cxnSp>
        <p:nvCxnSpPr>
          <p:cNvPr id="50" name="Straight Arrow Connector 49"/>
          <p:cNvCxnSpPr/>
          <p:nvPr/>
        </p:nvCxnSpPr>
        <p:spPr>
          <a:xfrm rot="10800000" flipV="1">
            <a:off x="2490129" y="4863548"/>
            <a:ext cx="504862" cy="256656"/>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37" idx="0"/>
          </p:cNvCxnSpPr>
          <p:nvPr/>
        </p:nvCxnSpPr>
        <p:spPr>
          <a:xfrm rot="5400000">
            <a:off x="4229548" y="5049357"/>
            <a:ext cx="368442" cy="1588"/>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777948" y="4863548"/>
            <a:ext cx="517986" cy="256656"/>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5400000" flipH="1" flipV="1">
            <a:off x="4222594" y="2717386"/>
            <a:ext cx="380761" cy="1588"/>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rot="10800000">
            <a:off x="2636783" y="2881829"/>
            <a:ext cx="610000" cy="245684"/>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33" idx="2"/>
          </p:cNvCxnSpPr>
          <p:nvPr/>
        </p:nvCxnSpPr>
        <p:spPr>
          <a:xfrm rot="5400000" flipH="1" flipV="1">
            <a:off x="6832559" y="2971911"/>
            <a:ext cx="643249" cy="463087"/>
          </a:xfrm>
          <a:prstGeom prst="straightConnector1">
            <a:avLst/>
          </a:prstGeom>
          <a:ln w="28575">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410064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36</a:t>
            </a:fld>
            <a:endParaRPr lang="en-US" dirty="0"/>
          </a:p>
        </p:txBody>
      </p:sp>
      <p:pic>
        <p:nvPicPr>
          <p:cNvPr id="18434" name="Picture 2"/>
          <p:cNvPicPr>
            <a:picLocks noGrp="1" noChangeAspect="1" noChangeArrowheads="1"/>
          </p:cNvPicPr>
          <p:nvPr>
            <p:ph sz="half" idx="1"/>
          </p:nvPr>
        </p:nvPicPr>
        <p:blipFill>
          <a:blip r:embed="rId3"/>
          <a:stretch>
            <a:fillRect/>
          </a:stretch>
        </p:blipFill>
        <p:spPr bwMode="auto">
          <a:xfrm>
            <a:off x="457200" y="2339840"/>
            <a:ext cx="4038600" cy="2991556"/>
          </a:xfrm>
          <a:prstGeom prst="rect">
            <a:avLst/>
          </a:prstGeom>
          <a:noFill/>
          <a:ln w="9525">
            <a:solidFill>
              <a:schemeClr val="tx1"/>
            </a:solidFill>
            <a:miter lim="800000"/>
            <a:headEnd/>
            <a:tailEnd/>
          </a:ln>
          <a:effectLst/>
        </p:spPr>
      </p:pic>
      <p:sp>
        <p:nvSpPr>
          <p:cNvPr id="4" name="Title 3"/>
          <p:cNvSpPr>
            <a:spLocks noGrp="1"/>
          </p:cNvSpPr>
          <p:nvPr>
            <p:ph type="title"/>
          </p:nvPr>
        </p:nvSpPr>
        <p:spPr/>
        <p:txBody>
          <a:bodyPr/>
          <a:lstStyle/>
          <a:p>
            <a:r>
              <a:rPr lang="en-GB" dirty="0" smtClean="0"/>
              <a:t>600+ QAD </a:t>
            </a:r>
            <a:r>
              <a:rPr lang="en-GB" dirty="0" smtClean="0"/>
              <a:t>Work </a:t>
            </a:r>
            <a:r>
              <a:rPr lang="en-GB" dirty="0" smtClean="0"/>
              <a:t>Instructions</a:t>
            </a:r>
            <a:endParaRPr lang="en-GB" dirty="0"/>
          </a:p>
        </p:txBody>
      </p:sp>
      <p:sp>
        <p:nvSpPr>
          <p:cNvPr id="5" name="Text Placeholder 4"/>
          <p:cNvSpPr>
            <a:spLocks noGrp="1"/>
          </p:cNvSpPr>
          <p:nvPr>
            <p:ph type="body" sz="quarter" idx="13"/>
          </p:nvPr>
        </p:nvSpPr>
        <p:spPr/>
        <p:txBody>
          <a:bodyPr/>
          <a:lstStyle/>
          <a:p>
            <a:r>
              <a:rPr lang="en-US" dirty="0" smtClean="0"/>
              <a:t>QAD Support</a:t>
            </a:r>
            <a:endParaRPr lang="en-US" dirty="0" smtClean="0"/>
          </a:p>
        </p:txBody>
      </p:sp>
      <p:sp>
        <p:nvSpPr>
          <p:cNvPr id="11" name="TextBox 10"/>
          <p:cNvSpPr txBox="1"/>
          <p:nvPr/>
        </p:nvSpPr>
        <p:spPr>
          <a:xfrm>
            <a:off x="6783715" y="1178805"/>
            <a:ext cx="248786" cy="369332"/>
          </a:xfrm>
          <a:prstGeom prst="rect">
            <a:avLst/>
          </a:prstGeom>
          <a:noFill/>
        </p:spPr>
        <p:txBody>
          <a:bodyPr wrap="none" rtlCol="0">
            <a:spAutoFit/>
          </a:bodyPr>
          <a:lstStyle/>
          <a:p>
            <a:r>
              <a:rPr lang="en-GB" dirty="0" smtClean="0"/>
              <a:t> </a:t>
            </a:r>
            <a:endParaRPr lang="en-GB" dirty="0"/>
          </a:p>
        </p:txBody>
      </p:sp>
      <p:pic>
        <p:nvPicPr>
          <p:cNvPr id="8" name="Picture 2"/>
          <p:cNvPicPr>
            <a:picLocks noGrp="1" noChangeAspect="1" noChangeArrowheads="1"/>
          </p:cNvPicPr>
          <p:nvPr>
            <p:ph sz="half" idx="2"/>
          </p:nvPr>
        </p:nvPicPr>
        <p:blipFill>
          <a:blip r:embed="rId4"/>
          <a:srcRect/>
          <a:stretch>
            <a:fillRect/>
          </a:stretch>
        </p:blipFill>
        <p:spPr bwMode="auto">
          <a:xfrm>
            <a:off x="4648200" y="1892923"/>
            <a:ext cx="4038600" cy="388539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37</a:t>
            </a:fld>
            <a:endParaRPr lang="en-US" dirty="0"/>
          </a:p>
        </p:txBody>
      </p:sp>
      <p:sp>
        <p:nvSpPr>
          <p:cNvPr id="4" name="Title 3"/>
          <p:cNvSpPr>
            <a:spLocks noGrp="1"/>
          </p:cNvSpPr>
          <p:nvPr>
            <p:ph type="title"/>
          </p:nvPr>
        </p:nvSpPr>
        <p:spPr/>
        <p:txBody>
          <a:bodyPr/>
          <a:lstStyle/>
          <a:p>
            <a:r>
              <a:rPr lang="en-GB" dirty="0" smtClean="0"/>
              <a:t>115  Integrated Training Courses</a:t>
            </a:r>
            <a:endParaRPr lang="en-US" dirty="0"/>
          </a:p>
        </p:txBody>
      </p:sp>
      <p:sp>
        <p:nvSpPr>
          <p:cNvPr id="5" name="Text Placeholder 4"/>
          <p:cNvSpPr>
            <a:spLocks noGrp="1"/>
          </p:cNvSpPr>
          <p:nvPr>
            <p:ph type="body" sz="quarter" idx="11"/>
          </p:nvPr>
        </p:nvSpPr>
        <p:spPr/>
        <p:txBody>
          <a:bodyPr/>
          <a:lstStyle/>
          <a:p>
            <a:r>
              <a:rPr lang="en-GB" dirty="0" smtClean="0"/>
              <a:t>QAD Support</a:t>
            </a:r>
            <a:endParaRPr lang="en-US" dirty="0"/>
          </a:p>
        </p:txBody>
      </p:sp>
      <p:pic>
        <p:nvPicPr>
          <p:cNvPr id="64514" name="Picture 2"/>
          <p:cNvPicPr>
            <a:picLocks noGrp="1" noChangeAspect="1" noChangeArrowheads="1"/>
          </p:cNvPicPr>
          <p:nvPr>
            <p:ph idx="1"/>
          </p:nvPr>
        </p:nvPicPr>
        <p:blipFill>
          <a:blip r:embed="rId2"/>
          <a:srcRect/>
          <a:stretch>
            <a:fillRect/>
          </a:stretch>
        </p:blipFill>
        <p:spPr bwMode="auto">
          <a:xfrm>
            <a:off x="457200" y="2063750"/>
            <a:ext cx="8229600" cy="3505200"/>
          </a:xfrm>
          <a:prstGeom prst="rect">
            <a:avLst/>
          </a:prstGeom>
          <a:noFill/>
          <a:ln w="9525">
            <a:solidFill>
              <a:schemeClr val="tx1"/>
            </a:solid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prstGeom prst="rect">
            <a:avLst/>
          </a:prstGeom>
        </p:spPr>
        <p:txBody>
          <a:bodyPr/>
          <a:lstStyle>
            <a:lvl1pPr>
              <a:defRPr/>
            </a:lvl1pPr>
          </a:lstStyle>
          <a:p>
            <a:pPr algn="r">
              <a:defRPr/>
            </a:pPr>
            <a:fld id="{EFD3BFB6-46F2-4F63-A892-0B1C1613CD05}" type="slidenum">
              <a:rPr lang="en-US">
                <a:solidFill>
                  <a:schemeClr val="bg1"/>
                </a:solidFill>
                <a:latin typeface="+mj-lt"/>
              </a:rPr>
              <a:pPr algn="r">
                <a:defRPr/>
              </a:pPr>
              <a:t>38</a:t>
            </a:fld>
            <a:endParaRPr lang="en-US" dirty="0">
              <a:solidFill>
                <a:schemeClr val="bg1"/>
              </a:solidFill>
              <a:latin typeface="+mj-lt"/>
            </a:endParaRPr>
          </a:p>
        </p:txBody>
      </p:sp>
      <p:sp>
        <p:nvSpPr>
          <p:cNvPr id="46082" name="Rectangle 2"/>
          <p:cNvSpPr>
            <a:spLocks noGrp="1" noChangeArrowheads="1"/>
          </p:cNvSpPr>
          <p:nvPr>
            <p:ph type="title"/>
          </p:nvPr>
        </p:nvSpPr>
        <p:spPr/>
        <p:txBody>
          <a:bodyPr>
            <a:noAutofit/>
          </a:bodyPr>
          <a:lstStyle/>
          <a:p>
            <a:r>
              <a:rPr lang="en-US" dirty="0" smtClean="0"/>
              <a:t>QAD MMOG/LE Answer Sheet </a:t>
            </a:r>
          </a:p>
        </p:txBody>
      </p:sp>
      <p:sp>
        <p:nvSpPr>
          <p:cNvPr id="12" name="Text Placeholder 11"/>
          <p:cNvSpPr>
            <a:spLocks noGrp="1"/>
          </p:cNvSpPr>
          <p:nvPr>
            <p:ph type="body" sz="quarter" idx="11"/>
          </p:nvPr>
        </p:nvSpPr>
        <p:spPr/>
        <p:txBody>
          <a:bodyPr/>
          <a:lstStyle/>
          <a:p>
            <a:r>
              <a:rPr lang="en-US" dirty="0" smtClean="0"/>
              <a:t>QAD Support</a:t>
            </a:r>
            <a:endParaRPr lang="en-US" dirty="0" smtClean="0"/>
          </a:p>
        </p:txBody>
      </p:sp>
      <p:sp>
        <p:nvSpPr>
          <p:cNvPr id="46083" name="Rectangle 4"/>
          <p:cNvSpPr>
            <a:spLocks noChangeArrowheads="1"/>
          </p:cNvSpPr>
          <p:nvPr/>
        </p:nvSpPr>
        <p:spPr bwMode="auto">
          <a:xfrm>
            <a:off x="6194425" y="1747214"/>
            <a:ext cx="1873250" cy="1584325"/>
          </a:xfrm>
          <a:prstGeom prst="rect">
            <a:avLst/>
          </a:prstGeom>
          <a:solidFill>
            <a:schemeClr val="bg1"/>
          </a:solidFill>
          <a:ln w="9525" algn="ctr">
            <a:noFill/>
            <a:miter lim="800000"/>
            <a:headEnd/>
            <a:tailEnd/>
          </a:ln>
        </p:spPr>
        <p:txBody>
          <a:bodyPr wrap="none" tIns="91440" bIns="91440" anchor="ctr"/>
          <a:lstStyle/>
          <a:p>
            <a:pPr fontAlgn="auto">
              <a:spcBef>
                <a:spcPts val="0"/>
              </a:spcBef>
              <a:spcAft>
                <a:spcPts val="0"/>
              </a:spcAft>
            </a:pPr>
            <a:endParaRPr lang="en-US">
              <a:solidFill>
                <a:srgbClr val="141414"/>
              </a:solidFill>
              <a:latin typeface="Century Gothic"/>
              <a:ea typeface="ＭＳ Ｐゴシック" charset="-128"/>
            </a:endParaRPr>
          </a:p>
        </p:txBody>
      </p:sp>
      <p:sp>
        <p:nvSpPr>
          <p:cNvPr id="46085" name="Text Box 7"/>
          <p:cNvSpPr txBox="1">
            <a:spLocks noChangeArrowheads="1"/>
          </p:cNvSpPr>
          <p:nvPr/>
        </p:nvSpPr>
        <p:spPr bwMode="auto">
          <a:xfrm>
            <a:off x="4609274" y="4644657"/>
            <a:ext cx="1013419" cy="800219"/>
          </a:xfrm>
          <a:prstGeom prst="rect">
            <a:avLst/>
          </a:prstGeom>
          <a:noFill/>
          <a:ln w="9525" algn="ctr">
            <a:noFill/>
            <a:miter lim="800000"/>
            <a:headEnd/>
            <a:tailEnd/>
          </a:ln>
        </p:spPr>
        <p:txBody>
          <a:bodyPr wrap="none" tIns="91440" bIns="91440">
            <a:spAutoFit/>
          </a:bodyPr>
          <a:lstStyle/>
          <a:p>
            <a:pPr algn="ctr" fontAlgn="auto">
              <a:spcBef>
                <a:spcPts val="0"/>
              </a:spcBef>
              <a:spcAft>
                <a:spcPts val="0"/>
              </a:spcAft>
            </a:pPr>
            <a:r>
              <a:rPr lang="en-US" sz="2000" dirty="0" smtClean="0">
                <a:solidFill>
                  <a:srgbClr val="366092"/>
                </a:solidFill>
                <a:latin typeface="Tahoma" pitchFamily="34" charset="0"/>
              </a:rPr>
              <a:t>QAD </a:t>
            </a:r>
          </a:p>
          <a:p>
            <a:pPr algn="ctr" fontAlgn="auto">
              <a:spcBef>
                <a:spcPts val="0"/>
              </a:spcBef>
              <a:spcAft>
                <a:spcPts val="0"/>
              </a:spcAft>
            </a:pPr>
            <a:r>
              <a:rPr lang="en-US" sz="2000" dirty="0" smtClean="0">
                <a:solidFill>
                  <a:srgbClr val="366092"/>
                </a:solidFill>
                <a:latin typeface="Tahoma" pitchFamily="34" charset="0"/>
              </a:rPr>
              <a:t>Answer</a:t>
            </a:r>
            <a:endParaRPr lang="en-US" sz="2000" dirty="0">
              <a:solidFill>
                <a:srgbClr val="366092"/>
              </a:solidFill>
              <a:latin typeface="Tahoma" pitchFamily="34" charset="0"/>
            </a:endParaRPr>
          </a:p>
        </p:txBody>
      </p:sp>
      <p:sp>
        <p:nvSpPr>
          <p:cNvPr id="46089" name="Text Box 14"/>
          <p:cNvSpPr txBox="1">
            <a:spLocks noChangeArrowheads="1"/>
          </p:cNvSpPr>
          <p:nvPr/>
        </p:nvSpPr>
        <p:spPr bwMode="auto">
          <a:xfrm>
            <a:off x="6231821" y="4644657"/>
            <a:ext cx="1298753" cy="1107996"/>
          </a:xfrm>
          <a:prstGeom prst="rect">
            <a:avLst/>
          </a:prstGeom>
          <a:noFill/>
          <a:ln w="9525" algn="ctr">
            <a:noFill/>
            <a:miter lim="800000"/>
            <a:headEnd/>
            <a:tailEnd/>
          </a:ln>
        </p:spPr>
        <p:txBody>
          <a:bodyPr wrap="none" tIns="91440" bIns="91440">
            <a:spAutoFit/>
          </a:bodyPr>
          <a:lstStyle/>
          <a:p>
            <a:pPr algn="ctr" fontAlgn="auto">
              <a:spcBef>
                <a:spcPts val="0"/>
              </a:spcBef>
              <a:spcAft>
                <a:spcPts val="0"/>
              </a:spcAft>
            </a:pPr>
            <a:r>
              <a:rPr lang="en-US" sz="2000" dirty="0" smtClean="0">
                <a:solidFill>
                  <a:srgbClr val="366092"/>
                </a:solidFill>
                <a:latin typeface="Tahoma" pitchFamily="34" charset="0"/>
              </a:rPr>
              <a:t>Probing/</a:t>
            </a:r>
          </a:p>
          <a:p>
            <a:pPr algn="ctr" fontAlgn="auto">
              <a:spcBef>
                <a:spcPts val="0"/>
              </a:spcBef>
              <a:spcAft>
                <a:spcPts val="0"/>
              </a:spcAft>
            </a:pPr>
            <a:r>
              <a:rPr lang="en-US" sz="2000" dirty="0" smtClean="0">
                <a:solidFill>
                  <a:srgbClr val="366092"/>
                </a:solidFill>
                <a:latin typeface="Tahoma" pitchFamily="34" charset="0"/>
              </a:rPr>
              <a:t>Evidence</a:t>
            </a:r>
          </a:p>
          <a:p>
            <a:pPr algn="ctr" fontAlgn="auto">
              <a:spcBef>
                <a:spcPts val="0"/>
              </a:spcBef>
              <a:spcAft>
                <a:spcPts val="0"/>
              </a:spcAft>
            </a:pPr>
            <a:r>
              <a:rPr lang="en-US" sz="2000" dirty="0" smtClean="0">
                <a:solidFill>
                  <a:srgbClr val="366092"/>
                </a:solidFill>
                <a:latin typeface="Tahoma" pitchFamily="34" charset="0"/>
              </a:rPr>
              <a:t>Questions</a:t>
            </a:r>
            <a:endParaRPr lang="en-US" sz="2000" dirty="0">
              <a:solidFill>
                <a:srgbClr val="366092"/>
              </a:solidFill>
              <a:latin typeface="Tahoma" pitchFamily="34" charset="0"/>
            </a:endParaRPr>
          </a:p>
        </p:txBody>
      </p:sp>
      <p:sp>
        <p:nvSpPr>
          <p:cNvPr id="46091" name="Text Box 17"/>
          <p:cNvSpPr txBox="1">
            <a:spLocks noChangeArrowheads="1"/>
          </p:cNvSpPr>
          <p:nvPr/>
        </p:nvSpPr>
        <p:spPr bwMode="auto">
          <a:xfrm>
            <a:off x="7545497" y="4644657"/>
            <a:ext cx="1590820" cy="800219"/>
          </a:xfrm>
          <a:prstGeom prst="rect">
            <a:avLst/>
          </a:prstGeom>
          <a:noFill/>
          <a:ln w="9525" algn="ctr">
            <a:noFill/>
            <a:miter lim="800000"/>
            <a:headEnd/>
            <a:tailEnd/>
          </a:ln>
        </p:spPr>
        <p:txBody>
          <a:bodyPr wrap="none" tIns="91440" bIns="91440">
            <a:spAutoFit/>
          </a:bodyPr>
          <a:lstStyle/>
          <a:p>
            <a:pPr algn="ctr" fontAlgn="auto">
              <a:spcBef>
                <a:spcPts val="0"/>
              </a:spcBef>
              <a:spcAft>
                <a:spcPts val="0"/>
              </a:spcAft>
            </a:pPr>
            <a:r>
              <a:rPr lang="en-US" sz="2000" dirty="0" smtClean="0">
                <a:solidFill>
                  <a:srgbClr val="366092"/>
                </a:solidFill>
                <a:latin typeface="Tahoma" pitchFamily="34" charset="0"/>
              </a:rPr>
              <a:t>Location on </a:t>
            </a:r>
            <a:br>
              <a:rPr lang="en-US" sz="2000" dirty="0" smtClean="0">
                <a:solidFill>
                  <a:srgbClr val="366092"/>
                </a:solidFill>
                <a:latin typeface="Tahoma" pitchFamily="34" charset="0"/>
              </a:rPr>
            </a:br>
            <a:r>
              <a:rPr lang="en-US" sz="2000" dirty="0" smtClean="0">
                <a:solidFill>
                  <a:srgbClr val="366092"/>
                </a:solidFill>
                <a:latin typeface="Tahoma" pitchFamily="34" charset="0"/>
              </a:rPr>
              <a:t>Process </a:t>
            </a:r>
            <a:r>
              <a:rPr lang="en-US" sz="2000" dirty="0">
                <a:solidFill>
                  <a:srgbClr val="366092"/>
                </a:solidFill>
                <a:latin typeface="Tahoma" pitchFamily="34" charset="0"/>
              </a:rPr>
              <a:t>Map</a:t>
            </a:r>
          </a:p>
        </p:txBody>
      </p:sp>
      <p:pic>
        <p:nvPicPr>
          <p:cNvPr id="15" name="Picture 3"/>
          <p:cNvPicPr>
            <a:picLocks noChangeAspect="1" noChangeArrowheads="1"/>
          </p:cNvPicPr>
          <p:nvPr/>
        </p:nvPicPr>
        <p:blipFill>
          <a:blip r:embed="rId3"/>
          <a:srcRect/>
          <a:stretch>
            <a:fillRect/>
          </a:stretch>
        </p:blipFill>
        <p:spPr bwMode="auto">
          <a:xfrm>
            <a:off x="228600" y="1955975"/>
            <a:ext cx="8686800" cy="2562225"/>
          </a:xfrm>
          <a:prstGeom prst="rect">
            <a:avLst/>
          </a:prstGeom>
          <a:noFill/>
          <a:ln w="9525">
            <a:solidFill>
              <a:schemeClr val="tx1"/>
            </a:solidFill>
            <a:miter lim="800000"/>
            <a:headEnd/>
            <a:tailEnd/>
          </a:ln>
          <a:effectLst/>
        </p:spPr>
      </p:pic>
      <p:sp>
        <p:nvSpPr>
          <p:cNvPr id="16" name="Text Box 7"/>
          <p:cNvSpPr txBox="1">
            <a:spLocks noChangeArrowheads="1"/>
          </p:cNvSpPr>
          <p:nvPr/>
        </p:nvSpPr>
        <p:spPr bwMode="auto">
          <a:xfrm>
            <a:off x="2788587" y="4644657"/>
            <a:ext cx="1301958" cy="800219"/>
          </a:xfrm>
          <a:prstGeom prst="rect">
            <a:avLst/>
          </a:prstGeom>
          <a:noFill/>
          <a:ln w="9525" algn="ctr">
            <a:noFill/>
            <a:miter lim="800000"/>
            <a:headEnd/>
            <a:tailEnd/>
          </a:ln>
        </p:spPr>
        <p:txBody>
          <a:bodyPr wrap="none" tIns="91440" bIns="91440">
            <a:spAutoFit/>
          </a:bodyPr>
          <a:lstStyle/>
          <a:p>
            <a:pPr algn="ctr" fontAlgn="auto">
              <a:spcBef>
                <a:spcPts val="0"/>
              </a:spcBef>
              <a:spcAft>
                <a:spcPts val="0"/>
              </a:spcAft>
            </a:pPr>
            <a:r>
              <a:rPr lang="en-US" sz="2000" dirty="0" smtClean="0">
                <a:solidFill>
                  <a:srgbClr val="366092"/>
                </a:solidFill>
                <a:latin typeface="Tahoma" pitchFamily="34" charset="0"/>
              </a:rPr>
              <a:t>MMOG/LE</a:t>
            </a:r>
          </a:p>
          <a:p>
            <a:pPr algn="ctr" fontAlgn="auto">
              <a:spcBef>
                <a:spcPts val="0"/>
              </a:spcBef>
              <a:spcAft>
                <a:spcPts val="0"/>
              </a:spcAft>
            </a:pPr>
            <a:r>
              <a:rPr lang="en-US" sz="2000" dirty="0" smtClean="0">
                <a:solidFill>
                  <a:srgbClr val="366092"/>
                </a:solidFill>
                <a:latin typeface="Tahoma" pitchFamily="34" charset="0"/>
              </a:rPr>
              <a:t>Criteria</a:t>
            </a:r>
            <a:endParaRPr lang="en-US" sz="2000" dirty="0">
              <a:solidFill>
                <a:srgbClr val="366092"/>
              </a:solidFill>
              <a:latin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p:cNvSpPr>
            <a:spLocks noGrp="1"/>
          </p:cNvSpPr>
          <p:nvPr>
            <p:ph type="sldNum" sz="quarter" idx="12"/>
          </p:nvPr>
        </p:nvSpPr>
        <p:spPr>
          <a:prstGeom prst="rect">
            <a:avLst/>
          </a:prstGeom>
        </p:spPr>
        <p:txBody>
          <a:bodyPr/>
          <a:lstStyle>
            <a:lvl1pPr>
              <a:defRPr/>
            </a:lvl1pPr>
          </a:lstStyle>
          <a:p>
            <a:pPr algn="r">
              <a:defRPr/>
            </a:pPr>
            <a:fld id="{EFD3BFB6-46F2-4F63-A892-0B1C1613CD05}" type="slidenum">
              <a:rPr lang="en-US">
                <a:solidFill>
                  <a:schemeClr val="bg1"/>
                </a:solidFill>
                <a:latin typeface="+mj-lt"/>
              </a:rPr>
              <a:pPr algn="r">
                <a:defRPr/>
              </a:pPr>
              <a:t>39</a:t>
            </a:fld>
            <a:endParaRPr lang="en-US" dirty="0">
              <a:solidFill>
                <a:schemeClr val="bg1"/>
              </a:solidFill>
              <a:latin typeface="+mj-lt"/>
            </a:endParaRPr>
          </a:p>
        </p:txBody>
      </p:sp>
      <p:sp>
        <p:nvSpPr>
          <p:cNvPr id="3" name="Content Placeholder 2"/>
          <p:cNvSpPr>
            <a:spLocks noGrp="1"/>
          </p:cNvSpPr>
          <p:nvPr>
            <p:ph idx="1"/>
          </p:nvPr>
        </p:nvSpPr>
        <p:spPr/>
        <p:txBody>
          <a:bodyPr>
            <a:normAutofit/>
          </a:bodyPr>
          <a:lstStyle/>
          <a:p>
            <a:r>
              <a:rPr lang="en-US" dirty="0" smtClean="0"/>
              <a:t>Review critical questions &amp; top criteria</a:t>
            </a:r>
          </a:p>
          <a:p>
            <a:r>
              <a:rPr lang="en-US" dirty="0" smtClean="0"/>
              <a:t>Review processes, procedures &amp; work instructions </a:t>
            </a:r>
          </a:p>
          <a:p>
            <a:r>
              <a:rPr lang="en-US" dirty="0" smtClean="0"/>
              <a:t>Present findings to management</a:t>
            </a:r>
          </a:p>
        </p:txBody>
      </p:sp>
      <p:sp>
        <p:nvSpPr>
          <p:cNvPr id="2" name="Title 1"/>
          <p:cNvSpPr>
            <a:spLocks noGrp="1"/>
          </p:cNvSpPr>
          <p:nvPr>
            <p:ph type="title"/>
          </p:nvPr>
        </p:nvSpPr>
        <p:spPr/>
        <p:txBody>
          <a:bodyPr>
            <a:normAutofit/>
          </a:bodyPr>
          <a:lstStyle/>
          <a:p>
            <a:r>
              <a:rPr lang="en-US" dirty="0" smtClean="0"/>
              <a:t>MMOG/LE  Q-Scan </a:t>
            </a:r>
            <a:endParaRPr lang="en-US" dirty="0"/>
          </a:p>
        </p:txBody>
      </p:sp>
      <p:sp>
        <p:nvSpPr>
          <p:cNvPr id="28" name="Text Placeholder 27"/>
          <p:cNvSpPr>
            <a:spLocks noGrp="1"/>
          </p:cNvSpPr>
          <p:nvPr>
            <p:ph type="body" sz="quarter" idx="11"/>
          </p:nvPr>
        </p:nvSpPr>
        <p:spPr/>
        <p:txBody>
          <a:bodyPr/>
          <a:lstStyle/>
          <a:p>
            <a:r>
              <a:rPr lang="en-US" dirty="0" smtClean="0"/>
              <a:t>QAD Support</a:t>
            </a:r>
            <a:endParaRPr lang="en-US" dirty="0"/>
          </a:p>
        </p:txBody>
      </p:sp>
      <p:pic>
        <p:nvPicPr>
          <p:cNvPr id="32" name="Picture 8"/>
          <p:cNvPicPr>
            <a:picLocks noChangeAspect="1" noChangeArrowheads="1"/>
          </p:cNvPicPr>
          <p:nvPr/>
        </p:nvPicPr>
        <p:blipFill>
          <a:blip r:embed="rId3"/>
          <a:srcRect/>
          <a:stretch>
            <a:fillRect/>
          </a:stretch>
        </p:blipFill>
        <p:spPr bwMode="auto">
          <a:xfrm>
            <a:off x="1818721" y="3279955"/>
            <a:ext cx="5747657" cy="2959573"/>
          </a:xfrm>
          <a:prstGeom prst="rect">
            <a:avLst/>
          </a:prstGeom>
          <a:noFill/>
          <a:ln w="9525">
            <a:solidFill>
              <a:schemeClr val="tx2"/>
            </a:solidFill>
            <a:miter lim="800000"/>
            <a:headEnd/>
            <a:tailEnd/>
          </a:ln>
          <a:effectLst/>
        </p:spPr>
      </p:pic>
      <p:sp>
        <p:nvSpPr>
          <p:cNvPr id="38" name="Oval 37"/>
          <p:cNvSpPr/>
          <p:nvPr/>
        </p:nvSpPr>
        <p:spPr>
          <a:xfrm>
            <a:off x="3281857" y="4338963"/>
            <a:ext cx="695273"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5433402" y="4806852"/>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5427756" y="4338357"/>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5433399" y="3858573"/>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4722192" y="3858573"/>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710903" y="4332711"/>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705257" y="4812492"/>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4005339" y="3864216"/>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3277197" y="3373143"/>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3282840" y="3864213"/>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571633" y="4338351"/>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2565987" y="3858567"/>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Oval 61"/>
          <p:cNvSpPr/>
          <p:nvPr/>
        </p:nvSpPr>
        <p:spPr>
          <a:xfrm>
            <a:off x="2571630" y="3390072"/>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854777" y="3858564"/>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6149348" y="3373143"/>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6143702" y="4338351"/>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288486" y="5280984"/>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3994050" y="4812492"/>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4716546" y="3378789"/>
            <a:ext cx="671691" cy="44087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p:cNvSpPr/>
          <p:nvPr/>
        </p:nvSpPr>
        <p:spPr>
          <a:xfrm>
            <a:off x="3999708" y="5280984"/>
            <a:ext cx="688611" cy="440872"/>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69"/>
          <p:cNvSpPr/>
          <p:nvPr/>
        </p:nvSpPr>
        <p:spPr>
          <a:xfrm>
            <a:off x="4705269" y="5286627"/>
            <a:ext cx="688611" cy="440872"/>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6144615" y="3858567"/>
            <a:ext cx="688611" cy="440872"/>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buFont typeface="Arial"/>
              <a:buChar char="•"/>
            </a:pPr>
            <a:r>
              <a:rPr lang="en-US" altLang="ja-JP" sz="2800" b="1" dirty="0" smtClean="0"/>
              <a:t>M</a:t>
            </a:r>
            <a:r>
              <a:rPr lang="en-US" altLang="ja-JP" sz="2800" dirty="0" smtClean="0"/>
              <a:t>aterials</a:t>
            </a:r>
          </a:p>
          <a:p>
            <a:pPr marL="342900" lvl="1" indent="-342900">
              <a:buFont typeface="Arial"/>
              <a:buChar char="•"/>
            </a:pPr>
            <a:r>
              <a:rPr lang="en-US" altLang="ja-JP" sz="2800" b="1" dirty="0" smtClean="0"/>
              <a:t>M</a:t>
            </a:r>
            <a:r>
              <a:rPr lang="en-US" altLang="ja-JP" sz="2800" dirty="0" smtClean="0"/>
              <a:t>anagement </a:t>
            </a:r>
          </a:p>
          <a:p>
            <a:pPr marL="342900" lvl="1" indent="-342900">
              <a:buFont typeface="Arial"/>
              <a:buChar char="•"/>
            </a:pPr>
            <a:r>
              <a:rPr lang="en-US" altLang="ja-JP" sz="2800" b="1" dirty="0" smtClean="0"/>
              <a:t>O</a:t>
            </a:r>
            <a:r>
              <a:rPr lang="en-US" altLang="ja-JP" sz="2800" dirty="0" smtClean="0"/>
              <a:t>perations</a:t>
            </a:r>
          </a:p>
          <a:p>
            <a:pPr marL="342900" lvl="1" indent="-342900">
              <a:buFont typeface="Arial"/>
              <a:buChar char="•"/>
            </a:pPr>
            <a:r>
              <a:rPr lang="en-US" altLang="ja-JP" sz="2800" b="1" dirty="0" smtClean="0"/>
              <a:t>G</a:t>
            </a:r>
            <a:r>
              <a:rPr lang="en-US" altLang="ja-JP" sz="2800" dirty="0" smtClean="0"/>
              <a:t>uideline</a:t>
            </a:r>
          </a:p>
          <a:p>
            <a:pPr marL="342900" lvl="1" indent="-342900">
              <a:buFont typeface="Arial"/>
              <a:buChar char="•"/>
            </a:pPr>
            <a:r>
              <a:rPr lang="en-US" altLang="ja-JP" sz="2800" b="1" dirty="0" smtClean="0"/>
              <a:t>L</a:t>
            </a:r>
            <a:r>
              <a:rPr lang="en-US" altLang="ja-JP" sz="2800" dirty="0" smtClean="0"/>
              <a:t>ogistic </a:t>
            </a:r>
          </a:p>
          <a:p>
            <a:pPr marL="342900" lvl="1" indent="-342900">
              <a:buFont typeface="Arial"/>
              <a:buChar char="•"/>
            </a:pPr>
            <a:r>
              <a:rPr lang="en-US" altLang="ja-JP" sz="2800" b="1" dirty="0" smtClean="0"/>
              <a:t>E</a:t>
            </a:r>
            <a:r>
              <a:rPr lang="en-US" altLang="ja-JP" sz="2800" dirty="0" smtClean="0"/>
              <a:t>valuation</a:t>
            </a:r>
          </a:p>
          <a:p>
            <a:endParaRPr lang="en-US" dirty="0"/>
          </a:p>
        </p:txBody>
      </p:sp>
      <p:sp>
        <p:nvSpPr>
          <p:cNvPr id="3" name="Title 2"/>
          <p:cNvSpPr>
            <a:spLocks noGrp="1"/>
          </p:cNvSpPr>
          <p:nvPr>
            <p:ph type="title"/>
          </p:nvPr>
        </p:nvSpPr>
        <p:spPr/>
        <p:txBody>
          <a:bodyPr/>
          <a:lstStyle/>
          <a:p>
            <a:r>
              <a:rPr lang="en-US" dirty="0" smtClean="0"/>
              <a:t>What is MMOG/LE?</a:t>
            </a:r>
            <a:endParaRPr lang="en-US" dirty="0"/>
          </a:p>
        </p:txBody>
      </p:sp>
      <p:sp>
        <p:nvSpPr>
          <p:cNvPr id="4" name="Text Placeholder 3"/>
          <p:cNvSpPr>
            <a:spLocks noGrp="1"/>
          </p:cNvSpPr>
          <p:nvPr>
            <p:ph type="body" sz="quarter" idx="11"/>
          </p:nvPr>
        </p:nvSpPr>
        <p:spPr>
          <a:xfrm>
            <a:off x="457200" y="179388"/>
            <a:ext cx="8229600" cy="428625"/>
          </a:xfrm>
        </p:spPr>
        <p:txBody>
          <a:bodyPr/>
          <a:lstStyle/>
          <a:p>
            <a:r>
              <a:rPr lang="en-US" dirty="0" smtClean="0"/>
              <a:t>MMOG/LE </a:t>
            </a:r>
            <a:r>
              <a:rPr lang="en-US" dirty="0" smtClean="0"/>
              <a:t>Overview</a:t>
            </a:r>
            <a:endParaRPr lang="en-US" dirty="0"/>
          </a:p>
        </p:txBody>
      </p:sp>
      <p:sp>
        <p:nvSpPr>
          <p:cNvPr id="5" name="Slide Number Placeholder 4"/>
          <p:cNvSpPr>
            <a:spLocks noGrp="1"/>
          </p:cNvSpPr>
          <p:nvPr>
            <p:ph type="sldNum" sz="quarter" idx="12"/>
          </p:nvPr>
        </p:nvSpPr>
        <p:spPr/>
        <p:txBody>
          <a:bodyPr/>
          <a:lstStyle/>
          <a:p>
            <a:fld id="{D295FD85-0E9A-9A4B-AEA4-CF6493BFD0E6}"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40</a:t>
            </a:fld>
            <a:endParaRPr lang="en-US" dirty="0"/>
          </a:p>
        </p:txBody>
      </p:sp>
      <p:sp>
        <p:nvSpPr>
          <p:cNvPr id="3" name="Content Placeholder 2"/>
          <p:cNvSpPr>
            <a:spLocks noGrp="1"/>
          </p:cNvSpPr>
          <p:nvPr>
            <p:ph idx="1"/>
          </p:nvPr>
        </p:nvSpPr>
        <p:spPr>
          <a:xfrm>
            <a:off x="457200" y="1316182"/>
            <a:ext cx="8599040" cy="4999951"/>
          </a:xfrm>
        </p:spPr>
        <p:txBody>
          <a:bodyPr>
            <a:normAutofit/>
          </a:bodyPr>
          <a:lstStyle/>
          <a:p>
            <a:r>
              <a:rPr lang="en-US" sz="2400" dirty="0" smtClean="0"/>
              <a:t>Validation of your assessment score (e.g., A, B, C)</a:t>
            </a:r>
          </a:p>
          <a:p>
            <a:r>
              <a:rPr lang="en-US" sz="2400" dirty="0" smtClean="0"/>
              <a:t>Proper usage of ERP (spreadsheets are eliminated)</a:t>
            </a:r>
          </a:p>
          <a:p>
            <a:pPr lvl="1"/>
            <a:r>
              <a:rPr lang="en-US" sz="2000" dirty="0" smtClean="0"/>
              <a:t>Using spreadsheets = Level C</a:t>
            </a:r>
          </a:p>
          <a:p>
            <a:r>
              <a:rPr lang="en-US" sz="2400" dirty="0" smtClean="0"/>
              <a:t>The right people are answering the assessment</a:t>
            </a:r>
          </a:p>
          <a:p>
            <a:r>
              <a:rPr lang="en-US" sz="2400" dirty="0" smtClean="0"/>
              <a:t>Customer specifics are being addressed</a:t>
            </a:r>
          </a:p>
          <a:p>
            <a:r>
              <a:rPr lang="en-US" sz="2400" dirty="0" smtClean="0"/>
              <a:t>Criteria “Comments Boxes” are properly documented</a:t>
            </a:r>
          </a:p>
          <a:p>
            <a:r>
              <a:rPr lang="en-US" sz="2400" dirty="0" smtClean="0"/>
              <a:t>Work Instructions are to the right level of detail</a:t>
            </a:r>
          </a:p>
          <a:p>
            <a:r>
              <a:rPr lang="en-US" sz="2400" dirty="0" smtClean="0"/>
              <a:t>Management understands the score and any gaps</a:t>
            </a:r>
          </a:p>
          <a:p>
            <a:endParaRPr lang="en-US" sz="2400" dirty="0" smtClean="0"/>
          </a:p>
          <a:p>
            <a:endParaRPr lang="en-US" sz="2400" dirty="0"/>
          </a:p>
        </p:txBody>
      </p:sp>
      <p:sp>
        <p:nvSpPr>
          <p:cNvPr id="4" name="Title 3"/>
          <p:cNvSpPr>
            <a:spLocks noGrp="1"/>
          </p:cNvSpPr>
          <p:nvPr>
            <p:ph type="title"/>
          </p:nvPr>
        </p:nvSpPr>
        <p:spPr/>
        <p:txBody>
          <a:bodyPr/>
          <a:lstStyle/>
          <a:p>
            <a:r>
              <a:rPr lang="en-US" dirty="0" smtClean="0"/>
              <a:t>QAD MMOG/LE Review Outcomes	</a:t>
            </a:r>
            <a:endParaRPr lang="en-US" dirty="0"/>
          </a:p>
        </p:txBody>
      </p:sp>
      <p:sp>
        <p:nvSpPr>
          <p:cNvPr id="5" name="Text Placeholder 4"/>
          <p:cNvSpPr>
            <a:spLocks noGrp="1"/>
          </p:cNvSpPr>
          <p:nvPr>
            <p:ph type="body" sz="quarter" idx="11"/>
          </p:nvPr>
        </p:nvSpPr>
        <p:spPr/>
        <p:txBody>
          <a:bodyPr/>
          <a:lstStyle/>
          <a:p>
            <a:r>
              <a:rPr lang="en-US" dirty="0" smtClean="0"/>
              <a:t>QAD MMOG/LE Support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41</a:t>
            </a:fld>
            <a:endParaRPr lang="en-US" dirty="0"/>
          </a:p>
        </p:txBody>
      </p:sp>
      <p:sp>
        <p:nvSpPr>
          <p:cNvPr id="3" name="Content Placeholder 2"/>
          <p:cNvSpPr>
            <a:spLocks noGrp="1"/>
          </p:cNvSpPr>
          <p:nvPr>
            <p:ph idx="1"/>
          </p:nvPr>
        </p:nvSpPr>
        <p:spPr/>
        <p:txBody>
          <a:bodyPr/>
          <a:lstStyle/>
          <a:p>
            <a:r>
              <a:rPr lang="en-US" dirty="0" smtClean="0"/>
              <a:t>White </a:t>
            </a:r>
            <a:r>
              <a:rPr lang="en-US" dirty="0" smtClean="0"/>
              <a:t>Paper</a:t>
            </a:r>
          </a:p>
          <a:p>
            <a:r>
              <a:rPr lang="en-US" dirty="0" smtClean="0"/>
              <a:t>Solutions Brochure</a:t>
            </a:r>
          </a:p>
          <a:p>
            <a:r>
              <a:rPr lang="en-US" dirty="0" smtClean="0">
                <a:solidFill>
                  <a:srgbClr val="0070C0"/>
                </a:solidFill>
              </a:rPr>
              <a:t>www.qad.com/mmogle</a:t>
            </a:r>
          </a:p>
          <a:p>
            <a:r>
              <a:rPr lang="en-US" dirty="0" smtClean="0"/>
              <a:t>AIAG/Odette MMOG/LE Level 1 Training</a:t>
            </a:r>
          </a:p>
          <a:p>
            <a:pPr lvl="1"/>
            <a:r>
              <a:rPr lang="en-US" dirty="0" smtClean="0"/>
              <a:t>Register at </a:t>
            </a:r>
            <a:r>
              <a:rPr lang="en-US" dirty="0" smtClean="0">
                <a:solidFill>
                  <a:srgbClr val="0070C0"/>
                </a:solidFill>
              </a:rPr>
              <a:t>www.aiag.org</a:t>
            </a:r>
            <a:r>
              <a:rPr lang="en-US" dirty="0" smtClean="0"/>
              <a:t> or </a:t>
            </a:r>
            <a:r>
              <a:rPr lang="en-US" dirty="0" smtClean="0">
                <a:solidFill>
                  <a:srgbClr val="0070C0"/>
                </a:solidFill>
                <a:hlinkClick r:id="rId2"/>
              </a:rPr>
              <a:t>www.odette.org</a:t>
            </a:r>
            <a:endParaRPr lang="en-US" dirty="0" smtClean="0">
              <a:solidFill>
                <a:srgbClr val="0070C0"/>
              </a:solidFill>
            </a:endParaRPr>
          </a:p>
          <a:p>
            <a:r>
              <a:rPr lang="en-US" dirty="0" smtClean="0"/>
              <a:t>Corporate Delivery Champion Meeting</a:t>
            </a:r>
          </a:p>
          <a:p>
            <a:pPr lvl="1"/>
            <a:r>
              <a:rPr lang="en-US" dirty="0" smtClean="0"/>
              <a:t>Operational management</a:t>
            </a:r>
          </a:p>
          <a:p>
            <a:pPr lvl="1"/>
            <a:r>
              <a:rPr lang="en-US" dirty="0" smtClean="0"/>
              <a:t>Ford, Chrysler and GM</a:t>
            </a:r>
          </a:p>
          <a:p>
            <a:pPr lvl="1"/>
            <a:r>
              <a:rPr lang="en-US" dirty="0" smtClean="0"/>
              <a:t>November 14, 2012 in Detroit area</a:t>
            </a:r>
          </a:p>
          <a:p>
            <a:endParaRPr lang="en-US" dirty="0"/>
          </a:p>
        </p:txBody>
      </p:sp>
      <p:sp>
        <p:nvSpPr>
          <p:cNvPr id="4" name="Title 3"/>
          <p:cNvSpPr>
            <a:spLocks noGrp="1"/>
          </p:cNvSpPr>
          <p:nvPr>
            <p:ph type="title"/>
          </p:nvPr>
        </p:nvSpPr>
        <p:spPr/>
        <p:txBody>
          <a:bodyPr/>
          <a:lstStyle/>
          <a:p>
            <a:r>
              <a:rPr lang="en-US" dirty="0" smtClean="0"/>
              <a:t>Additional </a:t>
            </a:r>
            <a:r>
              <a:rPr lang="en-US" dirty="0" smtClean="0"/>
              <a:t>Support	</a:t>
            </a:r>
            <a:endParaRPr lang="en-US" dirty="0"/>
          </a:p>
        </p:txBody>
      </p:sp>
      <p:sp>
        <p:nvSpPr>
          <p:cNvPr id="8" name="Text Placeholder 4"/>
          <p:cNvSpPr>
            <a:spLocks noGrp="1"/>
          </p:cNvSpPr>
          <p:nvPr>
            <p:ph type="body" sz="quarter" idx="11"/>
          </p:nvPr>
        </p:nvSpPr>
        <p:spPr/>
        <p:txBody>
          <a:bodyPr/>
          <a:lstStyle/>
          <a:p>
            <a:r>
              <a:rPr lang="en-US" dirty="0" smtClean="0"/>
              <a:t>QAD Support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4FA604-DA06-4C3E-A78F-80B6B9F41B25}" type="slidenum">
              <a:rPr lang="en-US" smtClean="0">
                <a:latin typeface="Century Gothic" pitchFamily="34" charset="0"/>
                <a:ea typeface="Century Gothic" pitchFamily="34" charset="0"/>
                <a:cs typeface="Century Gothic" pitchFamily="34" charset="0"/>
              </a:rPr>
              <a:pPr fontAlgn="base">
                <a:spcBef>
                  <a:spcPct val="0"/>
                </a:spcBef>
                <a:spcAft>
                  <a:spcPct val="0"/>
                </a:spcAft>
              </a:pPr>
              <a:t>42</a:t>
            </a:fld>
            <a:endParaRPr lang="en-US" smtClean="0">
              <a:latin typeface="Century Gothic" pitchFamily="34" charset="0"/>
              <a:ea typeface="Century Gothic" pitchFamily="34" charset="0"/>
              <a:cs typeface="Century Gothic" pitchFamily="34" charset="0"/>
            </a:endParaRPr>
          </a:p>
        </p:txBody>
      </p:sp>
      <p:sp>
        <p:nvSpPr>
          <p:cNvPr id="7" name="Text Placeholder 6"/>
          <p:cNvSpPr>
            <a:spLocks noGrp="1"/>
          </p:cNvSpPr>
          <p:nvPr>
            <p:ph type="body" sz="quarter" idx="10"/>
          </p:nvPr>
        </p:nvSpPr>
        <p:spPr/>
        <p:txBody>
          <a:bodyPr/>
          <a:lstStyle/>
          <a:p>
            <a:endParaRPr lang="en-US"/>
          </a:p>
        </p:txBody>
      </p:sp>
      <p:sp>
        <p:nvSpPr>
          <p:cNvPr id="5" name="Title 4"/>
          <p:cNvSpPr>
            <a:spLocks noGrp="1"/>
          </p:cNvSpPr>
          <p:nvPr>
            <p:ph type="title"/>
          </p:nvPr>
        </p:nvSpPr>
        <p:spPr/>
        <p:txBody>
          <a:bodyPr/>
          <a:lstStyle/>
          <a:p>
            <a:r>
              <a:rPr lang="en-US" dirty="0" smtClean="0"/>
              <a:t>Thank you!</a:t>
            </a:r>
            <a:endParaRPr lang="en-US" dirty="0"/>
          </a:p>
        </p:txBody>
      </p:sp>
      <p:sp>
        <p:nvSpPr>
          <p:cNvPr id="8" name="Text Placeholder 7"/>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5</a:t>
            </a:fld>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altLang="ja-JP" dirty="0" smtClean="0"/>
              <a:t>Developed by:</a:t>
            </a:r>
            <a:endParaRPr lang="en-US" dirty="0" smtClean="0"/>
          </a:p>
          <a:p>
            <a:pPr lvl="1"/>
            <a:r>
              <a:rPr lang="en-US" dirty="0" smtClean="0"/>
              <a:t>AIAG (North American Industry Association)</a:t>
            </a:r>
          </a:p>
          <a:p>
            <a:pPr lvl="1"/>
            <a:r>
              <a:rPr lang="en-US" dirty="0" smtClean="0"/>
              <a:t>Odette (European Industry Association)</a:t>
            </a:r>
          </a:p>
          <a:p>
            <a:pPr lvl="1"/>
            <a:r>
              <a:rPr lang="en-US" dirty="0" smtClean="0"/>
              <a:t>Automotive OEMs &amp; Tier 1 Suppliers</a:t>
            </a:r>
          </a:p>
          <a:p>
            <a:r>
              <a:rPr lang="en-US" dirty="0" smtClean="0"/>
              <a:t>Contributions from QAD:</a:t>
            </a:r>
          </a:p>
          <a:p>
            <a:pPr lvl="1"/>
            <a:r>
              <a:rPr lang="en-US" dirty="0" smtClean="0"/>
              <a:t>Member &amp; author</a:t>
            </a:r>
          </a:p>
          <a:p>
            <a:pPr lvl="1"/>
            <a:r>
              <a:rPr lang="en-US" dirty="0" smtClean="0"/>
              <a:t>Leader of work group efforts</a:t>
            </a:r>
          </a:p>
          <a:p>
            <a:pPr lvl="1"/>
            <a:r>
              <a:rPr lang="en-US" dirty="0" smtClean="0"/>
              <a:t>Lead speaker at worldwide events</a:t>
            </a:r>
          </a:p>
          <a:p>
            <a:pPr lvl="1"/>
            <a:r>
              <a:rPr lang="en-US" dirty="0" smtClean="0"/>
              <a:t>Trainer provider on behalf of AIAG/Odette</a:t>
            </a:r>
          </a:p>
          <a:p>
            <a:pPr lvl="1"/>
            <a:r>
              <a:rPr lang="en-US" dirty="0" smtClean="0"/>
              <a:t>Provider of software that meets requirements</a:t>
            </a:r>
          </a:p>
          <a:p>
            <a:pPr lvl="2">
              <a:buNone/>
            </a:pPr>
            <a:endParaRPr lang="en-US" dirty="0" smtClean="0"/>
          </a:p>
          <a:p>
            <a:pPr lvl="2"/>
            <a:endParaRPr lang="en-US" dirty="0" smtClean="0"/>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MMOG/LE Authors &amp; QAD Contributions</a:t>
            </a:r>
            <a:endParaRPr lang="en-US" dirty="0"/>
          </a:p>
        </p:txBody>
      </p:sp>
      <p:sp>
        <p:nvSpPr>
          <p:cNvPr id="5" name="Text Placeholder 4"/>
          <p:cNvSpPr>
            <a:spLocks noGrp="1"/>
          </p:cNvSpPr>
          <p:nvPr>
            <p:ph type="body" sz="quarter" idx="11"/>
          </p:nvPr>
        </p:nvSpPr>
        <p:spPr/>
        <p:txBody>
          <a:bodyPr/>
          <a:lstStyle/>
          <a:p>
            <a:r>
              <a:rPr lang="en-US" dirty="0" smtClean="0"/>
              <a:t>MMOG/LE Overview</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295FD85-0E9A-9A4B-AEA4-CF6493BFD0E6}" type="slidenum">
              <a:rPr lang="en-US" smtClean="0"/>
              <a:pPr/>
              <a:t>6</a:t>
            </a:fld>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altLang="ja-JP" dirty="0" smtClean="0"/>
              <a:t>Assessment tool to evaluate/select suppliers according to:</a:t>
            </a:r>
          </a:p>
          <a:p>
            <a:pPr lvl="1">
              <a:buFont typeface="Century Gothic" pitchFamily="34" charset="0"/>
              <a:buChar char="−"/>
            </a:pPr>
            <a:r>
              <a:rPr lang="en-US" altLang="ja-JP" dirty="0" smtClean="0"/>
              <a:t>Supply chain capabilities</a:t>
            </a:r>
          </a:p>
          <a:p>
            <a:pPr lvl="1">
              <a:buFont typeface="Century Gothic" pitchFamily="34" charset="0"/>
              <a:buChar char="−"/>
            </a:pPr>
            <a:r>
              <a:rPr lang="en-US" altLang="ja-JP" dirty="0" smtClean="0"/>
              <a:t>Industry best practices</a:t>
            </a:r>
          </a:p>
          <a:p>
            <a:pPr>
              <a:buFont typeface="Arial" pitchFamily="34" charset="0"/>
              <a:buChar char="•"/>
            </a:pPr>
            <a:r>
              <a:rPr lang="en-US" altLang="ja-JP" dirty="0" smtClean="0"/>
              <a:t>Provides plant score (e.g., A, B or C)</a:t>
            </a:r>
          </a:p>
          <a:p>
            <a:pPr>
              <a:buFont typeface="Century Gothic" pitchFamily="34" charset="0"/>
              <a:buChar char="−"/>
            </a:pPr>
            <a:endParaRPr lang="en-US" dirty="0" smtClean="0"/>
          </a:p>
        </p:txBody>
      </p:sp>
      <p:sp>
        <p:nvSpPr>
          <p:cNvPr id="4" name="Title 3"/>
          <p:cNvSpPr>
            <a:spLocks noGrp="1"/>
          </p:cNvSpPr>
          <p:nvPr>
            <p:ph type="title"/>
          </p:nvPr>
        </p:nvSpPr>
        <p:spPr/>
        <p:txBody>
          <a:bodyPr/>
          <a:lstStyle/>
          <a:p>
            <a:r>
              <a:rPr lang="en-US" dirty="0" smtClean="0"/>
              <a:t>What is MMOG/LE?</a:t>
            </a:r>
            <a:endParaRPr lang="en-US" dirty="0"/>
          </a:p>
        </p:txBody>
      </p:sp>
      <p:sp>
        <p:nvSpPr>
          <p:cNvPr id="5" name="Text Placeholder 4"/>
          <p:cNvSpPr>
            <a:spLocks noGrp="1"/>
          </p:cNvSpPr>
          <p:nvPr>
            <p:ph type="body" sz="quarter" idx="11"/>
          </p:nvPr>
        </p:nvSpPr>
        <p:spPr/>
        <p:txBody>
          <a:bodyPr/>
          <a:lstStyle/>
          <a:p>
            <a:r>
              <a:rPr lang="en-US" dirty="0" smtClean="0"/>
              <a:t>MMOG/LE Overview</a:t>
            </a:r>
            <a:endParaRPr lang="en-US" dirty="0"/>
          </a:p>
        </p:txBody>
      </p:sp>
      <p:sp>
        <p:nvSpPr>
          <p:cNvPr id="7" name="TextBox 6"/>
          <p:cNvSpPr txBox="1"/>
          <p:nvPr/>
        </p:nvSpPr>
        <p:spPr>
          <a:xfrm>
            <a:off x="2176468" y="4299761"/>
            <a:ext cx="4616168" cy="1815882"/>
          </a:xfrm>
          <a:prstGeom prst="rect">
            <a:avLst/>
          </a:prstGeom>
          <a:noFill/>
          <a:ln w="38100">
            <a:solidFill>
              <a:srgbClr val="92D050"/>
            </a:solidFill>
          </a:ln>
        </p:spPr>
        <p:txBody>
          <a:bodyPr wrap="square" rtlCol="0">
            <a:spAutoFit/>
          </a:bodyPr>
          <a:lstStyle/>
          <a:p>
            <a:pPr algn="ctr">
              <a:buNone/>
            </a:pPr>
            <a:endParaRPr lang="en-US" altLang="ja-JP" sz="2800" dirty="0" smtClean="0">
              <a:solidFill>
                <a:schemeClr val="tx1">
                  <a:lumMod val="75000"/>
                  <a:lumOff val="25000"/>
                </a:schemeClr>
              </a:solidFill>
              <a:latin typeface="Century Gothic"/>
              <a:cs typeface="Century Gothic"/>
            </a:endParaRPr>
          </a:p>
          <a:p>
            <a:pPr algn="ctr">
              <a:buNone/>
            </a:pPr>
            <a:r>
              <a:rPr lang="en-US" altLang="ja-JP" sz="2800" dirty="0" smtClean="0">
                <a:solidFill>
                  <a:schemeClr val="tx1">
                    <a:lumMod val="75000"/>
                    <a:lumOff val="25000"/>
                  </a:schemeClr>
                </a:solidFill>
                <a:latin typeface="Century Gothic"/>
                <a:cs typeface="Century Gothic"/>
              </a:rPr>
              <a:t>MMOG/LE = Delivery</a:t>
            </a:r>
          </a:p>
          <a:p>
            <a:pPr algn="ctr">
              <a:buNone/>
            </a:pPr>
            <a:r>
              <a:rPr lang="en-US" altLang="ja-JP" sz="2800" dirty="0" smtClean="0">
                <a:solidFill>
                  <a:schemeClr val="tx1">
                    <a:lumMod val="75000"/>
                    <a:lumOff val="25000"/>
                  </a:schemeClr>
                </a:solidFill>
                <a:latin typeface="Century Gothic"/>
                <a:cs typeface="Century Gothic"/>
              </a:rPr>
              <a:t>ISO/TS-16949 = Quality</a:t>
            </a:r>
          </a:p>
          <a:p>
            <a:pPr algn="ctr">
              <a:buNone/>
            </a:pPr>
            <a:endParaRPr lang="en-US" altLang="ja-JP" sz="2800" dirty="0" smtClean="0">
              <a:solidFill>
                <a:schemeClr val="tx1">
                  <a:lumMod val="75000"/>
                  <a:lumOff val="25000"/>
                </a:schemeClr>
              </a:solidFill>
              <a:latin typeface="Century Gothic"/>
              <a:cs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576FF20-B4B6-4F92-BF6D-021ECEDE61D4}" type="slidenum">
              <a:rPr lang="en-US" smtClean="0"/>
              <a:pPr/>
              <a:t>7</a:t>
            </a:fld>
            <a:endParaRPr lang="en-US"/>
          </a:p>
        </p:txBody>
      </p:sp>
      <p:sp>
        <p:nvSpPr>
          <p:cNvPr id="2" name="Title 1"/>
          <p:cNvSpPr>
            <a:spLocks noGrp="1"/>
          </p:cNvSpPr>
          <p:nvPr>
            <p:ph type="title"/>
          </p:nvPr>
        </p:nvSpPr>
        <p:spPr>
          <a:xfrm>
            <a:off x="399325" y="598826"/>
            <a:ext cx="8229600" cy="716523"/>
          </a:xfrm>
        </p:spPr>
        <p:txBody>
          <a:bodyPr/>
          <a:lstStyle/>
          <a:p>
            <a:r>
              <a:rPr lang="en-US" sz="3200" b="1" dirty="0" smtClean="0"/>
              <a:t>A B C  Classification Definition</a:t>
            </a:r>
            <a:endParaRPr lang="en-US" sz="3200" b="1" dirty="0"/>
          </a:p>
        </p:txBody>
      </p:sp>
      <p:sp>
        <p:nvSpPr>
          <p:cNvPr id="8" name="Text Placeholder 7"/>
          <p:cNvSpPr>
            <a:spLocks noGrp="1"/>
          </p:cNvSpPr>
          <p:nvPr>
            <p:ph type="body" sz="quarter" idx="13"/>
          </p:nvPr>
        </p:nvSpPr>
        <p:spPr/>
        <p:txBody>
          <a:bodyPr/>
          <a:lstStyle/>
          <a:p>
            <a:pPr lvl="0"/>
            <a:r>
              <a:rPr lang="en-US" dirty="0" smtClean="0"/>
              <a:t>MMOG/LE </a:t>
            </a:r>
            <a:r>
              <a:rPr lang="en-US" dirty="0" smtClean="0"/>
              <a:t>Overview</a:t>
            </a:r>
            <a:endParaRPr lang="en-US" dirty="0" smtClean="0"/>
          </a:p>
        </p:txBody>
      </p:sp>
      <p:graphicFrame>
        <p:nvGraphicFramePr>
          <p:cNvPr id="4" name="Content Placeholder 3"/>
          <p:cNvGraphicFramePr>
            <a:graphicFrameLocks noGrp="1"/>
          </p:cNvGraphicFramePr>
          <p:nvPr>
            <p:ph idx="4294967295"/>
            <p:extLst>
              <p:ext uri="{D42A27DB-BD31-4B8C-83A1-F6EECF244321}">
                <p14:modId xmlns="" xmlns:p14="http://schemas.microsoft.com/office/powerpoint/2010/main" val="3747268388"/>
              </p:ext>
            </p:extLst>
          </p:nvPr>
        </p:nvGraphicFramePr>
        <p:xfrm>
          <a:off x="342901" y="1219200"/>
          <a:ext cx="8458199" cy="4244983"/>
        </p:xfrm>
        <a:graphic>
          <a:graphicData uri="http://schemas.openxmlformats.org/drawingml/2006/table">
            <a:tbl>
              <a:tblPr firstRow="1" bandRow="1">
                <a:tableStyleId>{5C22544A-7EE6-4342-B048-85BDC9FD1C3A}</a:tableStyleId>
              </a:tblPr>
              <a:tblGrid>
                <a:gridCol w="2133599"/>
                <a:gridCol w="1752600"/>
                <a:gridCol w="1905000"/>
                <a:gridCol w="1295400"/>
                <a:gridCol w="1371600"/>
              </a:tblGrid>
              <a:tr h="820114">
                <a:tc>
                  <a:txBody>
                    <a:bodyPr/>
                    <a:lstStyle/>
                    <a:p>
                      <a:pPr algn="ctr"/>
                      <a:r>
                        <a:rPr lang="en-US" sz="2000" dirty="0" smtClean="0">
                          <a:solidFill>
                            <a:schemeClr val="tx1"/>
                          </a:solidFill>
                        </a:rPr>
                        <a:t>Classification</a:t>
                      </a:r>
                      <a:endParaRPr lang="en-US" sz="2000" dirty="0">
                        <a:solidFill>
                          <a:schemeClr val="tx1"/>
                        </a:solidFill>
                      </a:endParaRPr>
                    </a:p>
                  </a:txBody>
                  <a:tcPr>
                    <a:solidFill>
                      <a:schemeClr val="accent1">
                        <a:lumMod val="60000"/>
                        <a:lumOff val="40000"/>
                      </a:schemeClr>
                    </a:solidFill>
                  </a:tcPr>
                </a:tc>
                <a:tc>
                  <a:txBody>
                    <a:bodyPr/>
                    <a:lstStyle/>
                    <a:p>
                      <a:pPr algn="ctr"/>
                      <a:r>
                        <a:rPr lang="en-US" sz="3200" dirty="0" smtClean="0">
                          <a:solidFill>
                            <a:srgbClr val="FF0000"/>
                          </a:solidFill>
                        </a:rPr>
                        <a:t>F3</a:t>
                      </a:r>
                      <a:endParaRPr lang="en-US" sz="3200" dirty="0">
                        <a:solidFill>
                          <a:srgbClr val="FF0000"/>
                        </a:solidFill>
                      </a:endParaRPr>
                    </a:p>
                  </a:txBody>
                  <a:tcPr>
                    <a:solidFill>
                      <a:schemeClr val="accent1">
                        <a:lumMod val="60000"/>
                        <a:lumOff val="40000"/>
                      </a:schemeClr>
                    </a:solidFill>
                  </a:tcPr>
                </a:tc>
                <a:tc>
                  <a:txBody>
                    <a:bodyPr/>
                    <a:lstStyle/>
                    <a:p>
                      <a:pPr algn="ctr"/>
                      <a:r>
                        <a:rPr lang="en-US" sz="3200" dirty="0" smtClean="0">
                          <a:solidFill>
                            <a:srgbClr val="FFFF00"/>
                          </a:solidFill>
                        </a:rPr>
                        <a:t>F2</a:t>
                      </a:r>
                      <a:endParaRPr lang="en-US" sz="3200" dirty="0">
                        <a:solidFill>
                          <a:srgbClr val="FFFF00"/>
                        </a:solidFill>
                      </a:endParaRPr>
                    </a:p>
                  </a:txBody>
                  <a:tcPr>
                    <a:solidFill>
                      <a:schemeClr val="accent1">
                        <a:lumMod val="60000"/>
                        <a:lumOff val="40000"/>
                      </a:schemeClr>
                    </a:solidFill>
                  </a:tcPr>
                </a:tc>
                <a:tc>
                  <a:txBody>
                    <a:bodyPr/>
                    <a:lstStyle/>
                    <a:p>
                      <a:pPr algn="ctr"/>
                      <a:r>
                        <a:rPr lang="en-US" sz="3200" dirty="0" smtClean="0"/>
                        <a:t>F1</a:t>
                      </a:r>
                      <a:endParaRPr lang="en-US" sz="3200" dirty="0"/>
                    </a:p>
                  </a:txBody>
                  <a:tcPr>
                    <a:solidFill>
                      <a:schemeClr val="accent1">
                        <a:lumMod val="60000"/>
                        <a:lumOff val="40000"/>
                      </a:schemeClr>
                    </a:solidFill>
                  </a:tcPr>
                </a:tc>
                <a:tc>
                  <a:txBody>
                    <a:bodyPr/>
                    <a:lstStyle/>
                    <a:p>
                      <a:pPr algn="ctr"/>
                      <a:r>
                        <a:rPr lang="en-US" sz="2000" baseline="0" dirty="0" smtClean="0">
                          <a:solidFill>
                            <a:schemeClr val="tx1"/>
                          </a:solidFill>
                        </a:rPr>
                        <a:t>Score</a:t>
                      </a:r>
                    </a:p>
                    <a:p>
                      <a:pPr algn="ctr"/>
                      <a:endParaRPr lang="en-US" sz="2000" dirty="0"/>
                    </a:p>
                  </a:txBody>
                  <a:tcPr>
                    <a:solidFill>
                      <a:schemeClr val="accent1">
                        <a:lumMod val="60000"/>
                        <a:lumOff val="40000"/>
                      </a:schemeClr>
                    </a:solidFill>
                  </a:tcPr>
                </a:tc>
              </a:tr>
              <a:tr h="1047429">
                <a:tc>
                  <a:txBody>
                    <a:bodyPr/>
                    <a:lstStyle/>
                    <a:p>
                      <a:pPr algn="ctr"/>
                      <a:r>
                        <a:rPr lang="en-US" sz="2400" b="1" dirty="0" smtClean="0">
                          <a:solidFill>
                            <a:srgbClr val="009242"/>
                          </a:solidFill>
                        </a:rPr>
                        <a:t>A</a:t>
                      </a:r>
                    </a:p>
                    <a:p>
                      <a:pPr algn="ctr"/>
                      <a:r>
                        <a:rPr lang="en-US" sz="1800" b="0" dirty="0" smtClean="0">
                          <a:solidFill>
                            <a:schemeClr val="tx1"/>
                          </a:solidFill>
                        </a:rPr>
                        <a:t>Best</a:t>
                      </a:r>
                      <a:r>
                        <a:rPr lang="en-US" sz="1800" b="0" baseline="0" dirty="0" smtClean="0">
                          <a:solidFill>
                            <a:schemeClr val="tx1"/>
                          </a:solidFill>
                        </a:rPr>
                        <a:t> practice</a:t>
                      </a:r>
                      <a:endParaRPr lang="en-US" sz="1800" b="0" dirty="0" smtClean="0">
                        <a:solidFill>
                          <a:schemeClr val="tx1"/>
                        </a:solidFill>
                      </a:endParaRPr>
                    </a:p>
                    <a:p>
                      <a:pPr algn="ctr"/>
                      <a:endParaRPr lang="en-US" sz="2400" b="1" dirty="0">
                        <a:solidFill>
                          <a:srgbClr val="00B050"/>
                        </a:solidFill>
                      </a:endParaRPr>
                    </a:p>
                  </a:txBody>
                  <a:tcPr anchor="ctr"/>
                </a:tc>
                <a:tc>
                  <a:txBody>
                    <a:bodyPr/>
                    <a:lstStyle/>
                    <a:p>
                      <a:pPr algn="ctr"/>
                      <a:r>
                        <a:rPr lang="en-US" dirty="0" smtClean="0"/>
                        <a:t>Compliance</a:t>
                      </a:r>
                      <a:r>
                        <a:rPr lang="en-US" baseline="0" dirty="0" smtClean="0"/>
                        <a:t> to ALL</a:t>
                      </a:r>
                    </a:p>
                  </a:txBody>
                  <a:tcPr anchor="ctr"/>
                </a:tc>
                <a:tc>
                  <a:txBody>
                    <a:bodyPr/>
                    <a:lstStyle/>
                    <a:p>
                      <a:pPr algn="ctr"/>
                      <a:r>
                        <a:rPr lang="en-US" dirty="0" smtClean="0"/>
                        <a:t>Non-compliance</a:t>
                      </a:r>
                      <a:r>
                        <a:rPr lang="en-US" baseline="0" dirty="0" smtClean="0"/>
                        <a:t> to &lt; 6</a:t>
                      </a:r>
                      <a:endParaRPr lang="en-US" dirty="0"/>
                    </a:p>
                  </a:txBody>
                  <a:tcPr anchor="ctr"/>
                </a:tc>
                <a:tc>
                  <a:txBody>
                    <a:bodyPr/>
                    <a:lstStyle/>
                    <a:p>
                      <a:pPr algn="ctr"/>
                      <a:r>
                        <a:rPr lang="en-US" dirty="0" smtClean="0"/>
                        <a:t>No</a:t>
                      </a:r>
                      <a:r>
                        <a:rPr lang="en-US" baseline="0" dirty="0" smtClean="0"/>
                        <a:t> limit</a:t>
                      </a:r>
                      <a:endParaRPr lang="en-US" dirty="0"/>
                    </a:p>
                  </a:txBody>
                  <a:tcPr anchor="ctr"/>
                </a:tc>
                <a:tc>
                  <a:txBody>
                    <a:bodyPr/>
                    <a:lstStyle/>
                    <a:p>
                      <a:pPr algn="ctr"/>
                      <a:r>
                        <a:rPr lang="en-US" dirty="0" smtClean="0"/>
                        <a:t>&gt; 90%</a:t>
                      </a:r>
                      <a:endParaRPr lang="en-US" dirty="0"/>
                    </a:p>
                  </a:txBody>
                  <a:tcPr anchor="ctr"/>
                </a:tc>
              </a:tr>
              <a:tr h="1047429">
                <a:tc>
                  <a:txBody>
                    <a:bodyPr/>
                    <a:lstStyle/>
                    <a:p>
                      <a:pPr algn="ctr"/>
                      <a:r>
                        <a:rPr lang="en-US" sz="2400" b="1" dirty="0" smtClean="0">
                          <a:solidFill>
                            <a:srgbClr val="FFC000"/>
                          </a:solidFill>
                        </a:rPr>
                        <a:t>B</a:t>
                      </a:r>
                    </a:p>
                    <a:p>
                      <a:pPr algn="ctr"/>
                      <a:r>
                        <a:rPr lang="en-US" sz="1800" b="0" dirty="0" smtClean="0">
                          <a:solidFill>
                            <a:schemeClr val="tx1"/>
                          </a:solidFill>
                        </a:rPr>
                        <a:t>Unstable or inconsistent processes</a:t>
                      </a:r>
                      <a:endParaRPr lang="en-US" sz="1800" b="0" dirty="0">
                        <a:solidFill>
                          <a:schemeClr val="tx1"/>
                        </a:solidFill>
                      </a:endParaRPr>
                    </a:p>
                  </a:txBody>
                  <a:tcPr anchor="ctr"/>
                </a:tc>
                <a:tc>
                  <a:txBody>
                    <a:bodyPr/>
                    <a:lstStyle/>
                    <a:p>
                      <a:pPr algn="ctr"/>
                      <a:r>
                        <a:rPr lang="en-US" dirty="0" smtClean="0"/>
                        <a:t>Compliance to ALL</a:t>
                      </a:r>
                      <a:endParaRPr lang="en-US" dirty="0"/>
                    </a:p>
                  </a:txBody>
                  <a:tcPr anchor="ctr"/>
                </a:tc>
                <a:tc>
                  <a:txBody>
                    <a:bodyPr/>
                    <a:lstStyle/>
                    <a:p>
                      <a:pPr algn="ctr"/>
                      <a:r>
                        <a:rPr lang="en-US" dirty="0" smtClean="0"/>
                        <a:t>Non-compliance to 6-12</a:t>
                      </a:r>
                      <a:endParaRPr lang="en-US" dirty="0"/>
                    </a:p>
                  </a:txBody>
                  <a:tcPr anchor="ctr"/>
                </a:tc>
                <a:tc>
                  <a:txBody>
                    <a:bodyPr/>
                    <a:lstStyle/>
                    <a:p>
                      <a:pPr algn="ctr"/>
                      <a:r>
                        <a:rPr lang="en-US" dirty="0" smtClean="0"/>
                        <a:t>No</a:t>
                      </a:r>
                      <a:r>
                        <a:rPr lang="en-US" baseline="0" dirty="0" smtClean="0"/>
                        <a:t> limit</a:t>
                      </a:r>
                      <a:endParaRPr lang="en-US" dirty="0"/>
                    </a:p>
                  </a:txBody>
                  <a:tcPr anchor="ctr"/>
                </a:tc>
                <a:tc>
                  <a:txBody>
                    <a:bodyPr/>
                    <a:lstStyle/>
                    <a:p>
                      <a:pPr algn="ctr"/>
                      <a:r>
                        <a:rPr lang="en-US" dirty="0" smtClean="0"/>
                        <a:t>75-89%</a:t>
                      </a:r>
                      <a:endParaRPr lang="en-US" dirty="0"/>
                    </a:p>
                  </a:txBody>
                  <a:tcPr anchor="ctr"/>
                </a:tc>
              </a:tr>
              <a:tr h="1047429">
                <a:tc>
                  <a:txBody>
                    <a:bodyPr/>
                    <a:lstStyle/>
                    <a:p>
                      <a:pPr algn="ctr"/>
                      <a:r>
                        <a:rPr lang="en-US" sz="2400" b="1" dirty="0" smtClean="0">
                          <a:solidFill>
                            <a:srgbClr val="FF0000"/>
                          </a:solidFill>
                        </a:rPr>
                        <a:t>C</a:t>
                      </a:r>
                    </a:p>
                    <a:p>
                      <a:pPr algn="ctr"/>
                      <a:r>
                        <a:rPr lang="en-US" sz="1800" b="0" dirty="0" smtClean="0">
                          <a:solidFill>
                            <a:schemeClr val="tx1"/>
                          </a:solidFill>
                        </a:rPr>
                        <a:t>Deficient in key critical areas</a:t>
                      </a:r>
                      <a:endParaRPr lang="en-US" sz="1800" b="0" dirty="0">
                        <a:solidFill>
                          <a:schemeClr val="tx1"/>
                        </a:solidFill>
                      </a:endParaRPr>
                    </a:p>
                  </a:txBody>
                  <a:tcPr anchor="ctr"/>
                </a:tc>
                <a:tc>
                  <a:txBody>
                    <a:bodyPr/>
                    <a:lstStyle/>
                    <a:p>
                      <a:pPr algn="ctr"/>
                      <a:r>
                        <a:rPr lang="en-US" dirty="0" smtClean="0"/>
                        <a:t>Not compliant to ANY</a:t>
                      </a:r>
                      <a:endParaRPr lang="en-US" dirty="0"/>
                    </a:p>
                  </a:txBody>
                  <a:tcPr anchor="ctr"/>
                </a:tc>
                <a:tc>
                  <a:txBody>
                    <a:bodyPr/>
                    <a:lstStyle/>
                    <a:p>
                      <a:pPr algn="ctr"/>
                      <a:r>
                        <a:rPr lang="en-US" dirty="0" smtClean="0"/>
                        <a:t>Non-compliance to &gt; 13</a:t>
                      </a:r>
                      <a:endParaRPr lang="en-US" dirty="0"/>
                    </a:p>
                  </a:txBody>
                  <a:tcPr anchor="ctr"/>
                </a:tc>
                <a:tc>
                  <a:txBody>
                    <a:bodyPr/>
                    <a:lstStyle/>
                    <a:p>
                      <a:pPr algn="ctr"/>
                      <a:r>
                        <a:rPr lang="en-US" dirty="0" smtClean="0"/>
                        <a:t>No limit</a:t>
                      </a:r>
                      <a:endParaRPr lang="en-US" dirty="0"/>
                    </a:p>
                  </a:txBody>
                  <a:tcPr anchor="ctr"/>
                </a:tc>
                <a:tc>
                  <a:txBody>
                    <a:bodyPr/>
                    <a:lstStyle/>
                    <a:p>
                      <a:pPr algn="ctr"/>
                      <a:r>
                        <a:rPr lang="en-US" dirty="0" smtClean="0"/>
                        <a:t>&lt;</a:t>
                      </a:r>
                      <a:r>
                        <a:rPr lang="en-US" baseline="0" dirty="0" smtClean="0"/>
                        <a:t> 75%</a:t>
                      </a:r>
                      <a:endParaRPr lang="en-US" dirty="0"/>
                    </a:p>
                  </a:txBody>
                  <a:tcPr anchor="ctr"/>
                </a:tc>
              </a:tr>
            </a:tbl>
          </a:graphicData>
        </a:graphic>
      </p:graphicFrame>
      <p:sp>
        <p:nvSpPr>
          <p:cNvPr id="6" name="Rectangle 5"/>
          <p:cNvSpPr/>
          <p:nvPr/>
        </p:nvSpPr>
        <p:spPr>
          <a:xfrm>
            <a:off x="2475186" y="2144110"/>
            <a:ext cx="1734207" cy="882869"/>
          </a:xfrm>
          <a:prstGeom prst="rect">
            <a:avLst/>
          </a:prstGeom>
          <a:no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725430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295FD85-0E9A-9A4B-AEA4-CF6493BFD0E6}" type="slidenum">
              <a:rPr lang="en-US" smtClean="0"/>
              <a:pPr/>
              <a:t>8</a:t>
            </a:fld>
            <a:endParaRPr lang="en-US" dirty="0"/>
          </a:p>
        </p:txBody>
      </p:sp>
      <p:sp>
        <p:nvSpPr>
          <p:cNvPr id="2" name="Content Placeholder 1"/>
          <p:cNvSpPr>
            <a:spLocks noGrp="1"/>
          </p:cNvSpPr>
          <p:nvPr>
            <p:ph idx="1"/>
          </p:nvPr>
        </p:nvSpPr>
        <p:spPr/>
        <p:txBody>
          <a:bodyPr>
            <a:normAutofit/>
          </a:bodyPr>
          <a:lstStyle/>
          <a:p>
            <a:pPr>
              <a:buFont typeface="Arial" pitchFamily="34" charset="0"/>
              <a:buChar char="•"/>
            </a:pPr>
            <a:r>
              <a:rPr lang="en-US" altLang="ja-JP" dirty="0" smtClean="0"/>
              <a:t>Assessment in an excel spreadsheet with:</a:t>
            </a:r>
          </a:p>
          <a:p>
            <a:pPr lvl="1">
              <a:buFont typeface="Century Gothic" pitchFamily="34" charset="0"/>
              <a:buChar char="−"/>
            </a:pPr>
            <a:r>
              <a:rPr lang="en-US" altLang="ja-JP" dirty="0" smtClean="0"/>
              <a:t>Six chapters</a:t>
            </a:r>
          </a:p>
          <a:p>
            <a:pPr lvl="1">
              <a:buFont typeface="Century Gothic" pitchFamily="34" charset="0"/>
              <a:buChar char="−"/>
            </a:pPr>
            <a:r>
              <a:rPr lang="en-US" altLang="ja-JP" dirty="0" smtClean="0"/>
              <a:t>206 criteria</a:t>
            </a:r>
          </a:p>
          <a:p>
            <a:pPr lvl="1">
              <a:buFont typeface="Century Gothic" pitchFamily="34" charset="0"/>
              <a:buChar char="−"/>
            </a:pPr>
            <a:r>
              <a:rPr lang="en-US" altLang="ja-JP" dirty="0" smtClean="0"/>
              <a:t>Answer responses:  Yes, No, N/A</a:t>
            </a:r>
          </a:p>
          <a:p>
            <a:pPr>
              <a:buNone/>
            </a:pPr>
            <a:endParaRPr lang="en-US" altLang="ja-JP" dirty="0" smtClean="0"/>
          </a:p>
          <a:p>
            <a:endParaRPr lang="en-US" dirty="0"/>
          </a:p>
        </p:txBody>
      </p:sp>
      <p:sp>
        <p:nvSpPr>
          <p:cNvPr id="3" name="Title 2"/>
          <p:cNvSpPr>
            <a:spLocks noGrp="1"/>
          </p:cNvSpPr>
          <p:nvPr>
            <p:ph type="title"/>
          </p:nvPr>
        </p:nvSpPr>
        <p:spPr/>
        <p:txBody>
          <a:bodyPr/>
          <a:lstStyle/>
          <a:p>
            <a:r>
              <a:rPr lang="en-US" dirty="0" smtClean="0"/>
              <a:t>What is MMOG/LE?</a:t>
            </a:r>
            <a:endParaRPr lang="en-US" dirty="0"/>
          </a:p>
        </p:txBody>
      </p:sp>
      <p:sp>
        <p:nvSpPr>
          <p:cNvPr id="5" name="Text Placeholder 3"/>
          <p:cNvSpPr>
            <a:spLocks noGrp="1"/>
          </p:cNvSpPr>
          <p:nvPr>
            <p:ph type="body" sz="quarter" idx="11"/>
          </p:nvPr>
        </p:nvSpPr>
        <p:spPr/>
        <p:txBody>
          <a:bodyPr/>
          <a:lstStyle/>
          <a:p>
            <a:r>
              <a:rPr lang="en-US" dirty="0" smtClean="0"/>
              <a:t>MMOG/LE </a:t>
            </a:r>
            <a:r>
              <a:rPr lang="en-US" dirty="0" smtClean="0"/>
              <a:t>Overview</a:t>
            </a:r>
            <a:endParaRPr lang="en-US" dirty="0"/>
          </a:p>
        </p:txBody>
      </p:sp>
      <p:graphicFrame>
        <p:nvGraphicFramePr>
          <p:cNvPr id="8" name="Table 7"/>
          <p:cNvGraphicFramePr>
            <a:graphicFrameLocks noGrp="1"/>
          </p:cNvGraphicFramePr>
          <p:nvPr/>
        </p:nvGraphicFramePr>
        <p:xfrm>
          <a:off x="261258" y="3184071"/>
          <a:ext cx="8425542" cy="3104652"/>
        </p:xfrm>
        <a:graphic>
          <a:graphicData uri="http://schemas.openxmlformats.org/drawingml/2006/table">
            <a:tbl>
              <a:tblPr>
                <a:effectLst/>
              </a:tblPr>
              <a:tblGrid>
                <a:gridCol w="375556"/>
                <a:gridCol w="620486"/>
                <a:gridCol w="391886"/>
                <a:gridCol w="3888845"/>
                <a:gridCol w="116002"/>
                <a:gridCol w="3032767"/>
              </a:tblGrid>
              <a:tr h="342900">
                <a:tc>
                  <a:txBody>
                    <a:bodyPr/>
                    <a:lstStyle/>
                    <a:p>
                      <a:pPr algn="ctr" fontAlgn="ctr"/>
                      <a:r>
                        <a:rPr lang="en-US"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a:latin typeface="Wingding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1" i="0" u="none" strike="noStrike" dirty="0" smtClean="0">
                          <a:latin typeface="Arial"/>
                        </a:rPr>
                        <a:t>  3.1 </a:t>
                      </a:r>
                      <a:r>
                        <a:rPr lang="en-US" sz="1050" b="1" i="0" u="none" strike="noStrike" dirty="0">
                          <a:latin typeface="Arial"/>
                        </a:rPr>
                        <a:t>Product Realization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0" i="0" u="none" strike="noStrike" dirty="0">
                          <a:solidFill>
                            <a:srgbClr val="FFFFFF"/>
                          </a:solidFill>
                          <a:latin typeface="Arial"/>
                        </a:rPr>
                        <a:t>X</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417868">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1" i="0" u="none" strike="noStrike" dirty="0" smtClean="0">
                          <a:latin typeface="Arial"/>
                        </a:rPr>
                        <a:t>  3.1.1</a:t>
                      </a:r>
                      <a:endParaRPr lang="en-US" sz="1050" b="1"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dirty="0">
                          <a:latin typeface="Wingding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14300" indent="0" algn="l" fontAlgn="ctr"/>
                      <a:r>
                        <a:rPr lang="en-US" sz="1050" b="1" i="0" u="none" strike="noStrike" dirty="0" smtClean="0">
                          <a:latin typeface="Arial"/>
                        </a:rPr>
                        <a:t>The </a:t>
                      </a:r>
                      <a:r>
                        <a:rPr lang="en-US" sz="1050" b="1" i="0" u="none" strike="noStrike" dirty="0">
                          <a:latin typeface="Arial"/>
                        </a:rPr>
                        <a:t>MP&amp;L function shall formally participate in, and sign </a:t>
                      </a:r>
                      <a:r>
                        <a:rPr lang="en-US" sz="1050" b="1" i="0" u="none" strike="noStrike" dirty="0" smtClean="0">
                          <a:latin typeface="Arial"/>
                        </a:rPr>
                        <a:t>off</a:t>
                      </a:r>
                      <a:r>
                        <a:rPr lang="en-US" sz="1050" b="1" i="0" u="none" strike="noStrike" dirty="0">
                          <a:latin typeface="Arial"/>
                        </a:rPr>
                        <a:t>, </a:t>
                      </a:r>
                      <a:r>
                        <a:rPr lang="en-US" sz="1050" b="1" i="0" u="none" strike="noStrike" dirty="0" smtClean="0">
                          <a:latin typeface="Arial"/>
                        </a:rPr>
                        <a:t>the Product </a:t>
                      </a:r>
                      <a:r>
                        <a:rPr lang="en-US" sz="1050" b="1" i="0" u="none" strike="noStrike" dirty="0">
                          <a:latin typeface="Arial"/>
                        </a:rPr>
                        <a:t>Realization process.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812733">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1" i="0" u="none" strike="noStrike" dirty="0" smtClean="0">
                          <a:latin typeface="Arial"/>
                        </a:rPr>
                        <a:t>  Why</a:t>
                      </a:r>
                      <a:r>
                        <a:rPr lang="en-US" sz="1050" b="1" i="0" u="none" strike="noStrike" dirty="0">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dirty="0">
                          <a:latin typeface="Wingding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14300" indent="0" algn="l" fontAlgn="ctr"/>
                      <a:r>
                        <a:rPr lang="en-US" sz="1050" b="0" i="0" u="none" strike="noStrike" dirty="0">
                          <a:latin typeface="Arial"/>
                        </a:rPr>
                        <a:t>The material organization is involved in each stage (e.g., quoting, engineering) of the Product Realization process to ensure supply chain issues are addressed and parts are available for all phases of production (e.g. prototypes, </a:t>
                      </a:r>
                      <a:r>
                        <a:rPr lang="en-US" sz="1050" b="0" i="0" u="none" strike="noStrike" dirty="0" smtClean="0">
                          <a:latin typeface="Arial"/>
                        </a:rPr>
                        <a:t>preproduction, production).</a:t>
                      </a:r>
                      <a:endParaRPr lang="en-US" sz="105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237719">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1" i="0" u="none" strike="noStrike" dirty="0" smtClean="0">
                          <a:latin typeface="Arial"/>
                        </a:rPr>
                        <a:t>  Criterion</a:t>
                      </a:r>
                      <a:r>
                        <a:rPr lang="en-US" sz="1050" b="1" i="0" u="none" strike="noStrike" dirty="0">
                          <a:latin typeface="Arial"/>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dirty="0">
                          <a:latin typeface="Wingdings"/>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1"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211111">
                <a:tc>
                  <a:txBody>
                    <a:bodyPr/>
                    <a:lstStyle/>
                    <a:p>
                      <a:pPr algn="ctr" fontAlgn="ctr"/>
                      <a:r>
                        <a:rPr lang="en-US" sz="1050" b="1" i="0" u="none" strike="noStrike" dirty="0">
                          <a:latin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dirty="0">
                          <a:latin typeface="Arial"/>
                        </a:rPr>
                        <a:t>F3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050" b="1" i="0" u="none" strike="noStrike" dirty="0">
                          <a:latin typeface="Wingdings"/>
                        </a:rPr>
                        <a:t>ü</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14300" indent="0" algn="l" fontAlgn="ctr"/>
                      <a:r>
                        <a:rPr lang="en-US" sz="1050" b="0" i="0" u="none" strike="noStrike" dirty="0">
                          <a:solidFill>
                            <a:srgbClr val="FFFFFF"/>
                          </a:solidFill>
                          <a:latin typeface="Arial"/>
                        </a:rPr>
                        <a:t>The MP&amp;L function shall participate in the Product Realization process to ensure all material planning and logistics requirements are addressed and all changes which affect the supply process are planned, executed and communicated in a synchronized manner (e.g. bill of material (BOM), routings, </a:t>
                      </a:r>
                      <a:r>
                        <a:rPr lang="en-US" sz="1050" b="0" i="0" u="none" strike="noStrike" dirty="0" err="1">
                          <a:solidFill>
                            <a:srgbClr val="FFFFFF"/>
                          </a:solidFill>
                          <a:latin typeface="Arial"/>
                        </a:rPr>
                        <a:t>effectivity</a:t>
                      </a:r>
                      <a:r>
                        <a:rPr lang="en-US" sz="1050" b="0" i="0" u="none" strike="noStrike" dirty="0">
                          <a:solidFill>
                            <a:srgbClr val="FFFFFF"/>
                          </a:solidFill>
                          <a:latin typeface="Arial"/>
                        </a:rPr>
                        <a:t> dates, supplier notification, scheduling, shipping).  Back-up plans shall be in place to ensure continuity of supply.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ctr"/>
                      <a:r>
                        <a:rPr lang="en-US" sz="1050" b="0" i="0" u="none" strike="noStrike" dirty="0">
                          <a:latin typeface="Arial"/>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114300" indent="0" algn="l" fontAlgn="ctr"/>
                      <a:r>
                        <a:rPr lang="en-US" sz="1050" b="0" i="0" u="none" strike="noStrike" dirty="0">
                          <a:latin typeface="Arial"/>
                        </a:rPr>
                        <a:t>The engineering change process is outline in WMM- 3111.  </a:t>
                      </a:r>
                      <a:r>
                        <a:rPr lang="en-US" sz="1050" b="0" i="0" u="none" strike="noStrike" dirty="0" smtClean="0">
                          <a:latin typeface="Arial"/>
                        </a:rPr>
                        <a:t>Engineering </a:t>
                      </a:r>
                      <a:r>
                        <a:rPr lang="en-US" sz="1050" b="0" i="0" u="none" strike="noStrike" dirty="0">
                          <a:latin typeface="Arial"/>
                        </a:rPr>
                        <a:t>Change meetings are held weekly</a:t>
                      </a:r>
                      <a:r>
                        <a:rPr lang="en-US" sz="1050" b="0" i="0" u="none" strike="noStrike" dirty="0" smtClean="0">
                          <a:latin typeface="Arial"/>
                        </a:rPr>
                        <a:t>.  The </a:t>
                      </a:r>
                      <a:r>
                        <a:rPr lang="en-US" sz="1050" b="0" i="0" u="none" strike="noStrike" dirty="0">
                          <a:latin typeface="Arial"/>
                        </a:rPr>
                        <a:t>materials manager is involved in the meeting.  See WMM-3111 for an example of the meeting minutes and invited participants as well as what is included in the organization's engineering change checklist.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261258" y="3184071"/>
            <a:ext cx="8425542" cy="3022331"/>
          </a:xfrm>
          <a:prstGeom prst="rect">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t="13125"/>
          <a:stretch>
            <a:fillRect/>
          </a:stretch>
        </p:blipFill>
        <p:spPr bwMode="auto">
          <a:xfrm>
            <a:off x="119063" y="1828800"/>
            <a:ext cx="8907463" cy="4170521"/>
          </a:xfrm>
          <a:prstGeom prst="rect">
            <a:avLst/>
          </a:prstGeom>
          <a:noFill/>
          <a:ln w="9525">
            <a:noFill/>
            <a:miter lim="800000"/>
            <a:headEnd/>
            <a:tailEnd/>
          </a:ln>
          <a:effectLst/>
        </p:spPr>
      </p:pic>
      <p:sp>
        <p:nvSpPr>
          <p:cNvPr id="13" name="Rectangle 12"/>
          <p:cNvSpPr/>
          <p:nvPr/>
        </p:nvSpPr>
        <p:spPr>
          <a:xfrm>
            <a:off x="7739063" y="5144420"/>
            <a:ext cx="1287463" cy="854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000"/>
              </a:spcBef>
            </a:pPr>
            <a:endParaRPr lang="en-US" sz="1600" b="1" dirty="0">
              <a:solidFill>
                <a:srgbClr val="FFFFFF"/>
              </a:solidFill>
              <a:sym typeface="Arial Bold Italic" charset="0"/>
            </a:endParaRPr>
          </a:p>
        </p:txBody>
      </p:sp>
      <p:sp>
        <p:nvSpPr>
          <p:cNvPr id="19" name="Slide Number Placeholder 18"/>
          <p:cNvSpPr>
            <a:spLocks noGrp="1"/>
          </p:cNvSpPr>
          <p:nvPr>
            <p:ph type="sldNum" sz="quarter" idx="12"/>
          </p:nvPr>
        </p:nvSpPr>
        <p:spPr/>
        <p:txBody>
          <a:bodyPr/>
          <a:lstStyle/>
          <a:p>
            <a:fld id="{D295FD85-0E9A-9A4B-AEA4-CF6493BFD0E6}" type="slidenum">
              <a:rPr lang="en-US" smtClean="0"/>
              <a:pPr/>
              <a:t>9</a:t>
            </a:fld>
            <a:endParaRPr lang="en-US"/>
          </a:p>
        </p:txBody>
      </p:sp>
      <p:sp>
        <p:nvSpPr>
          <p:cNvPr id="14" name="Title 16"/>
          <p:cNvSpPr>
            <a:spLocks noGrp="1"/>
          </p:cNvSpPr>
          <p:nvPr>
            <p:ph type="title"/>
          </p:nvPr>
        </p:nvSpPr>
        <p:spPr>
          <a:xfrm>
            <a:off x="410900" y="525674"/>
            <a:ext cx="8229600" cy="716523"/>
          </a:xfrm>
        </p:spPr>
        <p:txBody>
          <a:bodyPr>
            <a:normAutofit/>
          </a:bodyPr>
          <a:lstStyle/>
          <a:p>
            <a:r>
              <a:rPr lang="en-US" dirty="0" smtClean="0"/>
              <a:t>Areas Covered in MMOG/LE</a:t>
            </a:r>
            <a:endParaRPr lang="en-US" dirty="0"/>
          </a:p>
        </p:txBody>
      </p:sp>
      <p:sp>
        <p:nvSpPr>
          <p:cNvPr id="20" name="Text Placeholder 4"/>
          <p:cNvSpPr>
            <a:spLocks noGrp="1"/>
          </p:cNvSpPr>
          <p:nvPr>
            <p:ph type="body" sz="quarter" idx="13"/>
          </p:nvPr>
        </p:nvSpPr>
        <p:spPr>
          <a:prstGeom prst="rect">
            <a:avLst/>
          </a:prstGeom>
        </p:spPr>
        <p:txBody>
          <a:bodyPr/>
          <a:lstStyle/>
          <a:p>
            <a:r>
              <a:rPr lang="en-US" dirty="0" smtClean="0"/>
              <a:t>MMOG/LE </a:t>
            </a:r>
            <a:r>
              <a:rPr lang="en-US" dirty="0" smtClean="0"/>
              <a:t>Overview</a:t>
            </a:r>
            <a:endParaRPr lang="en-US" sz="2000" b="1" dirty="0">
              <a:solidFill>
                <a:srgbClr val="4F81BD"/>
              </a:solidFill>
            </a:endParaRPr>
          </a:p>
        </p:txBody>
      </p:sp>
      <p:sp>
        <p:nvSpPr>
          <p:cNvPr id="18" name="Text Placeholder 3"/>
          <p:cNvSpPr txBox="1">
            <a:spLocks/>
          </p:cNvSpPr>
          <p:nvPr/>
        </p:nvSpPr>
        <p:spPr>
          <a:xfrm>
            <a:off x="457200" y="179388"/>
            <a:ext cx="8229600" cy="428625"/>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
                <a:schemeClr val="accent6"/>
              </a:buClr>
              <a:buSzTx/>
              <a:buFont typeface="Arial"/>
              <a:buNone/>
              <a:tabLst/>
              <a:defRPr/>
            </a:pPr>
            <a:endParaRPr kumimoji="0" lang="en-US" sz="2000" b="1" i="0" u="none" strike="noStrike" kern="1200" cap="none" spc="0" normalizeH="0" baseline="0" noProof="0" dirty="0">
              <a:ln>
                <a:noFill/>
              </a:ln>
              <a:solidFill>
                <a:srgbClr val="4F81BD"/>
              </a:solidFill>
              <a:effectLst/>
              <a:uLnTx/>
              <a:uFillTx/>
              <a:latin typeface="Century Gothic"/>
              <a:ea typeface="+mn-ea"/>
              <a:cs typeface="Century Gothic"/>
            </a:endParaRPr>
          </a:p>
        </p:txBody>
      </p:sp>
      <p:sp>
        <p:nvSpPr>
          <p:cNvPr id="17" name="Rounded Rectangle 16"/>
          <p:cNvSpPr/>
          <p:nvPr/>
        </p:nvSpPr>
        <p:spPr>
          <a:xfrm>
            <a:off x="76201" y="1940908"/>
            <a:ext cx="8950326" cy="4249580"/>
          </a:xfrm>
          <a:prstGeom prst="roundRect">
            <a:avLst/>
          </a:prstGeom>
          <a:noFill/>
          <a:ln w="28575">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7826" name="Picture 2"/>
          <p:cNvPicPr>
            <a:picLocks noChangeAspect="1" noChangeArrowheads="1"/>
          </p:cNvPicPr>
          <p:nvPr/>
        </p:nvPicPr>
        <p:blipFill>
          <a:blip r:embed="rId4"/>
          <a:srcRect/>
          <a:stretch>
            <a:fillRect/>
          </a:stretch>
        </p:blipFill>
        <p:spPr bwMode="auto">
          <a:xfrm>
            <a:off x="145724" y="1192644"/>
            <a:ext cx="7772209" cy="7093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QAD_2012_Webinar_Template">
  <a:themeElements>
    <a:clrScheme name="Custom 1">
      <a:dk1>
        <a:srgbClr val="141414"/>
      </a:dk1>
      <a:lt1>
        <a:sysClr val="window" lastClr="FFFFFF"/>
      </a:lt1>
      <a:dk2>
        <a:srgbClr val="141414"/>
      </a:dk2>
      <a:lt2>
        <a:srgbClr val="FFFFFF"/>
      </a:lt2>
      <a:accent1>
        <a:srgbClr val="4F81BD"/>
      </a:accent1>
      <a:accent2>
        <a:srgbClr val="F79646"/>
      </a:accent2>
      <a:accent3>
        <a:srgbClr val="9BBB59"/>
      </a:accent3>
      <a:accent4>
        <a:srgbClr val="A5A5A5"/>
      </a:accent4>
      <a:accent5>
        <a:srgbClr val="2B2B2B"/>
      </a:accent5>
      <a:accent6>
        <a:srgbClr val="F79646"/>
      </a:accent6>
      <a:hlink>
        <a:srgbClr val="4F81BD"/>
      </a:hlink>
      <a:folHlink>
        <a:srgbClr val="366092"/>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28575">
          <a:solidFill>
            <a:schemeClr val="tx1">
              <a:lumMod val="75000"/>
              <a:lumOff val="2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QAD_2012_Webinar_Template</Template>
  <TotalTime>639</TotalTime>
  <Words>4448</Words>
  <Application>Microsoft Office PowerPoint</Application>
  <PresentationFormat>On-screen Show (4:3)</PresentationFormat>
  <Paragraphs>610</Paragraphs>
  <Slides>42</Slides>
  <Notes>22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QAD_2012_Webinar_Template</vt:lpstr>
      <vt:lpstr>MMOG/LE - Tips for Complying with the OEM Submission</vt:lpstr>
      <vt:lpstr>Presentation Agenda </vt:lpstr>
      <vt:lpstr>MMOG/LE Overview</vt:lpstr>
      <vt:lpstr>What is MMOG/LE?</vt:lpstr>
      <vt:lpstr>MMOG/LE Authors &amp; QAD Contributions</vt:lpstr>
      <vt:lpstr>What is MMOG/LE?</vt:lpstr>
      <vt:lpstr>A B C  Classification Definition</vt:lpstr>
      <vt:lpstr>What is MMOG/LE?</vt:lpstr>
      <vt:lpstr>Areas Covered in MMOG/LE</vt:lpstr>
      <vt:lpstr>MMOG/LE Customer Usage with Suppliers </vt:lpstr>
      <vt:lpstr>OEM Submission Requirements</vt:lpstr>
      <vt:lpstr>Answering the Assessment</vt:lpstr>
      <vt:lpstr>Surprise Quiz!</vt:lpstr>
      <vt:lpstr>Let’s Take a Look at a Set of Criteria</vt:lpstr>
      <vt:lpstr>How Would You Answer the Criteria?</vt:lpstr>
      <vt:lpstr>How Would You Answer the Criteria?</vt:lpstr>
      <vt:lpstr>How Would You Answer the Criteria?</vt:lpstr>
      <vt:lpstr>How Would You Answer the Criteria?</vt:lpstr>
      <vt:lpstr>Quiz – Have Your Answers Changed Yet?</vt:lpstr>
      <vt:lpstr>OEM Assessment Expectations &amp; Common Supplier Mistakes</vt:lpstr>
      <vt:lpstr>Extensive Use of Spreadsheets = Level C</vt:lpstr>
      <vt:lpstr>Who is Leading the Assessment?</vt:lpstr>
      <vt:lpstr>Is MMOG/LE Being Driven by Management?</vt:lpstr>
      <vt:lpstr>What is a CDC?</vt:lpstr>
      <vt:lpstr>Is the Right Person Answering the Question? </vt:lpstr>
      <vt:lpstr>Are You Thoroughly Documenting Responses?</vt:lpstr>
      <vt:lpstr>If you were the OEM, what would you think of the supplier response to 3.2.1 Capacity Planning?</vt:lpstr>
      <vt:lpstr>When Quality Answers…</vt:lpstr>
      <vt:lpstr>Slide 29</vt:lpstr>
      <vt:lpstr>Have You Documented Customer Specifics?</vt:lpstr>
      <vt:lpstr>Are Your Work Instructions Detailed Enough?</vt:lpstr>
      <vt:lpstr>Answers to the Quiz</vt:lpstr>
      <vt:lpstr>QAD Support</vt:lpstr>
      <vt:lpstr>107 Automotive Process Maps</vt:lpstr>
      <vt:lpstr>QAD MMOG/LE Process Map Features</vt:lpstr>
      <vt:lpstr>600+ QAD Work Instructions</vt:lpstr>
      <vt:lpstr>115  Integrated Training Courses</vt:lpstr>
      <vt:lpstr>QAD MMOG/LE Answer Sheet </vt:lpstr>
      <vt:lpstr>MMOG/LE  Q-Scan </vt:lpstr>
      <vt:lpstr>QAD MMOG/LE Review Outcomes </vt:lpstr>
      <vt:lpstr>Additional Support </vt:lpstr>
      <vt:lpstr>Thank you!</vt:lpstr>
    </vt:vector>
  </TitlesOfParts>
  <Company>QAD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MMOG/LE – Tips for Complying with the OEM Submission</dc:title>
  <dc:creator>qad</dc:creator>
  <cp:lastModifiedBy>qad</cp:lastModifiedBy>
  <cp:revision>63</cp:revision>
  <dcterms:created xsi:type="dcterms:W3CDTF">2012-06-10T22:08:00Z</dcterms:created>
  <dcterms:modified xsi:type="dcterms:W3CDTF">2012-09-08T13:30:42Z</dcterms:modified>
</cp:coreProperties>
</file>