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1" r:id="rId2"/>
    <p:sldId id="351" r:id="rId3"/>
    <p:sldId id="271" r:id="rId4"/>
    <p:sldId id="274" r:id="rId5"/>
    <p:sldId id="275" r:id="rId6"/>
    <p:sldId id="276" r:id="rId7"/>
    <p:sldId id="277" r:id="rId8"/>
    <p:sldId id="288" r:id="rId9"/>
    <p:sldId id="280" r:id="rId10"/>
    <p:sldId id="283" r:id="rId11"/>
    <p:sldId id="317" r:id="rId12"/>
    <p:sldId id="350" r:id="rId13"/>
    <p:sldId id="348" r:id="rId14"/>
    <p:sldId id="349" r:id="rId15"/>
    <p:sldId id="347" r:id="rId16"/>
    <p:sldId id="353" r:id="rId17"/>
    <p:sldId id="352" r:id="rId1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126B-7A56-4A7A-ADC3-29E5B4551B79}" type="datetimeFigureOut">
              <a:rPr lang="ko-KR" altLang="en-US" smtClean="0"/>
              <a:pPr/>
              <a:t>2011-04-04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1F15-2A41-4FE7-BA3F-45177616AD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D06F1-661F-4E70-A1C8-CC6002E25FF8}" type="datetimeFigureOut">
              <a:rPr lang="ko-KR" altLang="en-US" smtClean="0"/>
              <a:pPr/>
              <a:t>2011-04-04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977C-50B8-4C77-BECC-B1883F519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ADC0D-3F43-4B51-9402-221EE0D18805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3588"/>
            <a:ext cx="4989513" cy="3743325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060522_mIL5_PG102T_dose.xls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5" y="4713194"/>
            <a:ext cx="5439987" cy="4470753"/>
          </a:xfrm>
          <a:noFill/>
          <a:ln/>
        </p:spPr>
        <p:txBody>
          <a:bodyPr/>
          <a:lstStyle/>
          <a:p>
            <a:r>
              <a:rPr lang="en-US" altLang="ko-KR" smtClean="0"/>
              <a:t>Extract</a:t>
            </a:r>
          </a:p>
          <a:p>
            <a:r>
              <a:rPr lang="en-US" altLang="ko-KR" smtClean="0"/>
              <a:t>Total extract, ethylacetate extract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BB8AC-1B51-4BDC-BA2F-5283AC5A1886}" type="slidenum">
              <a:rPr lang="ko-KR" altLang="en-US">
                <a:latin typeface="Arial" charset="0"/>
                <a:ea typeface="굴림" charset="-127"/>
              </a:rPr>
              <a:pPr/>
              <a:t>15</a:t>
            </a:fld>
            <a:endParaRPr lang="en-US" altLang="ko-KR">
              <a:latin typeface="Arial" charset="0"/>
              <a:ea typeface="굴림" charset="-127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63588"/>
            <a:ext cx="4984750" cy="3740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8" y="4734293"/>
            <a:ext cx="4968440" cy="4430930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Arial" charset="0"/>
                <a:ea typeface="굴림" charset="-127"/>
              </a:rPr>
              <a:t>마지막으로 </a:t>
            </a:r>
            <a:r>
              <a:rPr lang="en-US" altLang="ko-KR" smtClean="0">
                <a:latin typeface="Arial" charset="0"/>
                <a:ea typeface="굴림" charset="-127"/>
              </a:rPr>
              <a:t>HX108</a:t>
            </a:r>
            <a:r>
              <a:rPr lang="ko-KR" altLang="en-US" smtClean="0">
                <a:latin typeface="Arial" charset="0"/>
                <a:ea typeface="굴림" charset="-127"/>
              </a:rPr>
              <a:t>의 </a:t>
            </a:r>
            <a:r>
              <a:rPr lang="en-US" altLang="ko-KR" smtClean="0">
                <a:latin typeface="Arial" charset="0"/>
                <a:ea typeface="굴림" charset="-127"/>
              </a:rPr>
              <a:t>in vivo efficacy</a:t>
            </a:r>
            <a:r>
              <a:rPr lang="ko-KR" altLang="en-US" smtClean="0">
                <a:latin typeface="Arial" charset="0"/>
                <a:ea typeface="굴림" charset="-127"/>
              </a:rPr>
              <a:t>를 확인하기 위하여 </a:t>
            </a:r>
            <a:r>
              <a:rPr lang="en-US" altLang="ko-KR" smtClean="0">
                <a:latin typeface="Arial" charset="0"/>
                <a:ea typeface="굴림" charset="-127"/>
              </a:rPr>
              <a:t>influenza mouse model</a:t>
            </a:r>
            <a:r>
              <a:rPr lang="ko-KR" altLang="en-US" smtClean="0">
                <a:latin typeface="Arial" charset="0"/>
                <a:ea typeface="굴림" charset="-127"/>
              </a:rPr>
              <a:t>에 적용해 보았습니다</a:t>
            </a:r>
            <a:r>
              <a:rPr lang="en-US" altLang="ko-KR" smtClean="0">
                <a:latin typeface="Arial" charset="0"/>
                <a:ea typeface="굴림" charset="-127"/>
              </a:rPr>
              <a:t>. SPF condition</a:t>
            </a:r>
            <a:r>
              <a:rPr lang="ko-KR" altLang="en-US" smtClean="0">
                <a:latin typeface="Arial" charset="0"/>
                <a:ea typeface="굴림" charset="-127"/>
              </a:rPr>
              <a:t>에서 사육한 </a:t>
            </a:r>
            <a:r>
              <a:rPr lang="en-US" altLang="ko-KR" smtClean="0">
                <a:latin typeface="Arial" charset="0"/>
                <a:ea typeface="굴림" charset="-127"/>
              </a:rPr>
              <a:t>6</a:t>
            </a:r>
            <a:r>
              <a:rPr lang="ko-KR" altLang="en-US" smtClean="0">
                <a:latin typeface="Arial" charset="0"/>
                <a:ea typeface="굴림" charset="-127"/>
              </a:rPr>
              <a:t>주령의 </a:t>
            </a:r>
            <a:r>
              <a:rPr lang="en-US" altLang="ko-KR" smtClean="0">
                <a:latin typeface="Arial" charset="0"/>
                <a:ea typeface="굴림" charset="-127"/>
              </a:rPr>
              <a:t>female BALB/c mouse</a:t>
            </a:r>
            <a:r>
              <a:rPr lang="ko-KR" altLang="en-US" smtClean="0">
                <a:latin typeface="Arial" charset="0"/>
                <a:ea typeface="굴림" charset="-127"/>
              </a:rPr>
              <a:t>에 </a:t>
            </a:r>
            <a:r>
              <a:rPr lang="en-US" altLang="ko-KR" smtClean="0">
                <a:latin typeface="Arial" charset="0"/>
                <a:ea typeface="굴림" charset="-127"/>
              </a:rPr>
              <a:t>virus challenge</a:t>
            </a:r>
            <a:r>
              <a:rPr lang="ko-KR" altLang="en-US" smtClean="0">
                <a:latin typeface="Arial" charset="0"/>
                <a:ea typeface="굴림" charset="-127"/>
              </a:rPr>
              <a:t>전후 </a:t>
            </a:r>
            <a:r>
              <a:rPr lang="en-US" altLang="ko-KR" smtClean="0">
                <a:latin typeface="Arial" charset="0"/>
                <a:ea typeface="굴림" charset="-127"/>
              </a:rPr>
              <a:t>HX108</a:t>
            </a:r>
            <a:r>
              <a:rPr lang="ko-KR" altLang="en-US" smtClean="0">
                <a:latin typeface="Arial" charset="0"/>
                <a:ea typeface="굴림" charset="-127"/>
              </a:rPr>
              <a:t>을 투여하였을 때</a:t>
            </a:r>
            <a:r>
              <a:rPr lang="en-US" altLang="ko-KR" smtClean="0">
                <a:latin typeface="Arial" charset="0"/>
                <a:ea typeface="굴림" charset="-127"/>
              </a:rPr>
              <a:t>, mouse</a:t>
            </a:r>
            <a:r>
              <a:rPr lang="ko-KR" altLang="en-US" smtClean="0">
                <a:latin typeface="Arial" charset="0"/>
                <a:ea typeface="굴림" charset="-127"/>
              </a:rPr>
              <a:t>의 생존율과 몸무게에 어떤 영향을 미치는지 조사하였습니다</a:t>
            </a:r>
            <a:r>
              <a:rPr lang="en-US" altLang="ko-KR" smtClean="0">
                <a:latin typeface="Arial" charset="0"/>
                <a:ea typeface="굴림" charset="-127"/>
              </a:rPr>
              <a:t>.</a:t>
            </a:r>
            <a:r>
              <a:rPr lang="ko-KR" altLang="en-US" smtClean="0">
                <a:latin typeface="Arial" charset="0"/>
                <a:ea typeface="굴림" charset="-127"/>
              </a:rPr>
              <a:t>실험에 사용한 </a:t>
            </a:r>
            <a:r>
              <a:rPr lang="en-US" altLang="ko-KR" smtClean="0">
                <a:latin typeface="Arial" charset="0"/>
                <a:ea typeface="굴림" charset="-127"/>
              </a:rPr>
              <a:t>influenza virus</a:t>
            </a:r>
            <a:r>
              <a:rPr lang="ko-KR" altLang="en-US" smtClean="0">
                <a:latin typeface="Arial" charset="0"/>
                <a:ea typeface="굴림" charset="-127"/>
              </a:rPr>
              <a:t>는 </a:t>
            </a:r>
            <a:r>
              <a:rPr lang="en-US" altLang="ko-KR" smtClean="0">
                <a:latin typeface="Arial" charset="0"/>
                <a:ea typeface="굴림" charset="-127"/>
              </a:rPr>
              <a:t>H1N1 strain</a:t>
            </a:r>
            <a:r>
              <a:rPr lang="ko-KR" altLang="en-US" smtClean="0">
                <a:latin typeface="Arial" charset="0"/>
                <a:ea typeface="굴림" charset="-127"/>
              </a:rPr>
              <a:t>입니다</a:t>
            </a:r>
            <a:r>
              <a:rPr lang="en-US" altLang="ko-KR" smtClean="0">
                <a:latin typeface="Arial" charset="0"/>
                <a:ea typeface="굴림" charset="-127"/>
              </a:rPr>
              <a:t>.</a:t>
            </a:r>
          </a:p>
          <a:p>
            <a:pPr eaLnBrk="1" hangingPunct="1"/>
            <a:r>
              <a:rPr lang="ko-KR" altLang="en-US" smtClean="0">
                <a:latin typeface="Arial" charset="0"/>
                <a:ea typeface="굴림" charset="-127"/>
              </a:rPr>
              <a:t>보시는 바와 같이 </a:t>
            </a:r>
            <a:r>
              <a:rPr lang="en-US" altLang="ko-KR" smtClean="0">
                <a:latin typeface="Arial" charset="0"/>
                <a:ea typeface="굴림" charset="-127"/>
              </a:rPr>
              <a:t>virus challenge</a:t>
            </a:r>
            <a:r>
              <a:rPr lang="ko-KR" altLang="en-US" smtClean="0">
                <a:latin typeface="Arial" charset="0"/>
                <a:ea typeface="굴림" charset="-127"/>
              </a:rPr>
              <a:t>전 후 일주일간 </a:t>
            </a:r>
            <a:r>
              <a:rPr lang="en-US" altLang="ko-KR" smtClean="0">
                <a:latin typeface="Arial" charset="0"/>
                <a:ea typeface="굴림" charset="-127"/>
              </a:rPr>
              <a:t>HX108</a:t>
            </a:r>
            <a:r>
              <a:rPr lang="ko-KR" altLang="en-US" smtClean="0">
                <a:latin typeface="Arial" charset="0"/>
                <a:ea typeface="굴림" charset="-127"/>
              </a:rPr>
              <a:t>을 투여하고 </a:t>
            </a:r>
            <a:r>
              <a:rPr lang="en-US" altLang="ko-KR" smtClean="0">
                <a:latin typeface="Arial" charset="0"/>
                <a:ea typeface="굴림" charset="-127"/>
              </a:rPr>
              <a:t>17</a:t>
            </a:r>
            <a:r>
              <a:rPr lang="ko-KR" altLang="en-US" smtClean="0">
                <a:latin typeface="Arial" charset="0"/>
                <a:ea typeface="굴림" charset="-127"/>
              </a:rPr>
              <a:t>일 동안 생존율을 관찰한 결과 대조군에서는 </a:t>
            </a:r>
            <a:r>
              <a:rPr lang="en-US" altLang="ko-KR" smtClean="0">
                <a:latin typeface="Arial" charset="0"/>
                <a:ea typeface="굴림" charset="-127"/>
              </a:rPr>
              <a:t>14</a:t>
            </a:r>
            <a:r>
              <a:rPr lang="ko-KR" altLang="en-US" smtClean="0">
                <a:latin typeface="Arial" charset="0"/>
                <a:ea typeface="굴림" charset="-127"/>
              </a:rPr>
              <a:t>일째에 모두 죽었지만</a:t>
            </a:r>
            <a:r>
              <a:rPr lang="en-US" altLang="ko-KR" smtClean="0">
                <a:latin typeface="Arial" charset="0"/>
                <a:ea typeface="굴림" charset="-127"/>
              </a:rPr>
              <a:t>, HX108 50mg/kg, 250mg/kg</a:t>
            </a:r>
            <a:r>
              <a:rPr lang="ko-KR" altLang="en-US" smtClean="0">
                <a:latin typeface="Arial" charset="0"/>
                <a:ea typeface="굴림" charset="-127"/>
              </a:rPr>
              <a:t>로 투여하였을 때 </a:t>
            </a:r>
            <a:r>
              <a:rPr lang="en-US" altLang="ko-KR" smtClean="0">
                <a:latin typeface="Arial" charset="0"/>
                <a:ea typeface="굴림" charset="-127"/>
              </a:rPr>
              <a:t>17</a:t>
            </a:r>
            <a:r>
              <a:rPr lang="ko-KR" altLang="en-US" smtClean="0">
                <a:latin typeface="Arial" charset="0"/>
                <a:ea typeface="굴림" charset="-127"/>
              </a:rPr>
              <a:t>일까지 각각 </a:t>
            </a:r>
            <a:r>
              <a:rPr lang="en-US" altLang="ko-KR" smtClean="0">
                <a:latin typeface="Arial" charset="0"/>
                <a:ea typeface="굴림" charset="-127"/>
              </a:rPr>
              <a:t>45, 25% </a:t>
            </a:r>
            <a:r>
              <a:rPr lang="ko-KR" altLang="en-US" smtClean="0">
                <a:latin typeface="Arial" charset="0"/>
                <a:ea typeface="굴림" charset="-127"/>
              </a:rPr>
              <a:t>정도의 생존율을 보였습니다</a:t>
            </a:r>
            <a:r>
              <a:rPr lang="en-US" altLang="ko-KR" smtClean="0">
                <a:latin typeface="Arial" charset="0"/>
                <a:ea typeface="굴림" charset="-127"/>
              </a:rPr>
              <a:t>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977C-50B8-4C77-BECC-B1883F519D9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sz="1000" noProof="1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3433763"/>
            <a:ext cx="9151938" cy="257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</p:spPr>
        <p:txBody>
          <a:bodyPr anchor="t"/>
          <a:lstStyle>
            <a:lvl1pPr>
              <a:defRPr sz="3200" smtClean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17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512286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 smtClean="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ko-KR"/>
              <a:t>Page </a:t>
            </a:r>
            <a:r>
              <a:rPr lang="de-DE" altLang="ko-KR">
                <a:sym typeface="Wingdings" pitchFamily="2" charset="2"/>
              </a:rPr>
              <a:t></a:t>
            </a:r>
            <a:r>
              <a:rPr lang="de-DE" altLang="ko-KR"/>
              <a:t> </a:t>
            </a:r>
            <a:fld id="{A528E62D-86C2-422F-AC16-487BBA477BA4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ko-KR"/>
              <a:t>Page </a:t>
            </a:r>
            <a:r>
              <a:rPr lang="de-DE" altLang="ko-KR">
                <a:sym typeface="Wingdings" pitchFamily="2" charset="2"/>
              </a:rPr>
              <a:t></a:t>
            </a:r>
            <a:r>
              <a:rPr lang="de-DE" altLang="ko-KR"/>
              <a:t> </a:t>
            </a:r>
            <a:fld id="{B771C89F-AAA8-41E4-AFB2-B18D535008FD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28601" y="195263"/>
            <a:ext cx="8674100" cy="600075"/>
          </a:xfrm>
        </p:spPr>
        <p:txBody>
          <a:bodyPr anchor="t"/>
          <a:lstStyle>
            <a:lvl1pPr>
              <a:defRPr lang="ko-KR" altLang="en-US" sz="3600" b="1" kern="1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ko-KR"/>
              <a:t>Page </a:t>
            </a:r>
            <a:r>
              <a:rPr lang="de-DE" altLang="ko-KR">
                <a:sym typeface="Wingdings" pitchFamily="2" charset="2"/>
              </a:rPr>
              <a:t></a:t>
            </a:r>
            <a:r>
              <a:rPr lang="de-DE" altLang="ko-KR"/>
              <a:t> </a:t>
            </a:r>
            <a:fld id="{08A9F5FA-0574-4D5D-AEB1-32AC9E3F9AE7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5540375" cy="600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ko-KR"/>
              <a:t>Page </a:t>
            </a:r>
            <a:r>
              <a:rPr lang="de-DE" altLang="ko-KR">
                <a:sym typeface="Wingdings" pitchFamily="2" charset="2"/>
              </a:rPr>
              <a:t></a:t>
            </a:r>
            <a:r>
              <a:rPr lang="de-DE" altLang="ko-KR"/>
              <a:t> </a:t>
            </a:r>
            <a:fld id="{70148AB9-8F5C-4789-AA65-DCF410D901AF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04800" y="655638"/>
            <a:ext cx="8382000" cy="55927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971800" y="64008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C842-1746-4253-9E20-48CF9683110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sz="1000" noProof="1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19063"/>
            <a:ext cx="554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r>
              <a:rPr lang="de-DE" altLang="ko-KR"/>
              <a:t>Page </a:t>
            </a:r>
            <a:r>
              <a:rPr lang="de-DE" altLang="ko-KR">
                <a:sym typeface="Wingdings" pitchFamily="2" charset="2"/>
              </a:rPr>
              <a:t></a:t>
            </a:r>
            <a:r>
              <a:rPr lang="de-DE" altLang="ko-KR"/>
              <a:t> </a:t>
            </a:r>
            <a:fld id="{D47759BB-3F66-4DDC-AE79-1041A5197581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  <p:sp>
        <p:nvSpPr>
          <p:cNvPr id="7173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Klicken Sie, um die Formate des Vorlagentextes zu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0" r:id="rId7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____3.xls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187624" y="4149080"/>
            <a:ext cx="7436651" cy="1284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38200" indent="-838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면역과민반응개선 </a:t>
            </a:r>
            <a:r>
              <a:rPr lang="en-US" altLang="ko-KR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알레르기 질환 개선</a:t>
            </a:r>
            <a:endParaRPr lang="en-US" altLang="ko-KR" sz="28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38200" indent="-838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면역 증강 효과</a:t>
            </a:r>
            <a:endParaRPr lang="en-US" altLang="ko-KR" sz="28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25739" y="764704"/>
            <a:ext cx="8090974" cy="24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면역의 균형을 잡아라</a:t>
            </a: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이뮤넌스</a:t>
            </a:r>
            <a:r>
              <a:rPr lang="en-US" altLang="ko-K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Immunance</a:t>
            </a:r>
            <a:r>
              <a:rPr lang="en-US" altLang="ko-K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021288"/>
            <a:ext cx="572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하이리빙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서울대학교 벤처기업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바이로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메드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개별인정서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28" y="1714507"/>
            <a:ext cx="3112930" cy="4303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911600" y="1585913"/>
            <a:ext cx="4884738" cy="508317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 특징</a:t>
            </a:r>
            <a:endParaRPr lang="en-US" altLang="ko-KR" sz="1800" b="1">
              <a:solidFill>
                <a:srgbClr val="1F5B9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과학적으로 기능이 입증되어 개별인정을  받은 </a:t>
            </a: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최초의 면역과민반응 개선 소재</a:t>
            </a:r>
            <a:endParaRPr lang="en-US" altLang="ko-KR" sz="1800" b="1">
              <a:solidFill>
                <a:srgbClr val="1F5B9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일시적인 증상 개선이 아닌 </a:t>
            </a: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근본적인 면역 조절 기능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이 있음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다양한 알레르기 질환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아토피 피부염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알레르기성 비염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천식 및 식품 알레르기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에 적용 가능</a:t>
            </a:r>
            <a:endParaRPr lang="en-US" altLang="ko-KR" sz="1800" b="1">
              <a:solidFill>
                <a:srgbClr val="1F5B9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근본적인 면역조절을 통해 </a:t>
            </a: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알레르기 질환의 재발률을 감소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시킬 수 있음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부작용 없이 </a:t>
            </a: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장기간 섭취가 가능</a:t>
            </a:r>
            <a:endParaRPr lang="en-US" altLang="ko-KR" sz="1800" b="1">
              <a:solidFill>
                <a:srgbClr val="1F5B9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GRAS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 (Generally Recognized As Safe)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 획득 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(GRN 000215)</a:t>
            </a: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반복 투여에 따른 내성 없음</a:t>
            </a: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66700" indent="-26670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en-US" altLang="ko-KR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Global GAP </a:t>
            </a:r>
            <a:r>
              <a:rPr lang="ko-KR" altLang="en-US" sz="1800" b="1">
                <a:solidFill>
                  <a:srgbClr val="1F5B9C"/>
                </a:solidFill>
                <a:latin typeface="맑은 고딕" pitchFamily="50" charset="-127"/>
                <a:ea typeface="맑은 고딕" pitchFamily="50" charset="-127"/>
              </a:rPr>
              <a:t>기준으로 재배된 원료 사용</a:t>
            </a:r>
          </a:p>
        </p:txBody>
      </p:sp>
      <p:sp>
        <p:nvSpPr>
          <p:cNvPr id="14340" name="제목 6"/>
          <p:cNvSpPr>
            <a:spLocks noGrp="1"/>
          </p:cNvSpPr>
          <p:nvPr>
            <p:ph type="title"/>
          </p:nvPr>
        </p:nvSpPr>
        <p:spPr>
          <a:xfrm>
            <a:off x="172658" y="238875"/>
            <a:ext cx="8654184" cy="600075"/>
          </a:xfrm>
        </p:spPr>
        <p:txBody>
          <a:bodyPr/>
          <a:lstStyle/>
          <a:p>
            <a:pPr algn="ctr">
              <a:defRPr/>
            </a:pPr>
            <a:r>
              <a:rPr lang="en-US" altLang="ko-KR" sz="40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PG102</a:t>
            </a:r>
            <a:r>
              <a:rPr lang="ko-KR" altLang="en-US" sz="40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기능성 원료 인정서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42888" y="1263650"/>
            <a:ext cx="8524875" cy="5556250"/>
          </a:xfrm>
        </p:spPr>
        <p:txBody>
          <a:bodyPr/>
          <a:lstStyle/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대상 질환 및 증상</a:t>
            </a:r>
            <a:endParaRPr lang="en-US" altLang="ko-KR" sz="2100" dirty="0" smtClean="0">
              <a:latin typeface="맑은 고딕" pitchFamily="50" charset="-127"/>
              <a:ea typeface="맑은 고딕" pitchFamily="50" charset="-127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알레르기성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비염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아토피피부염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천식 등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다양한 알레르기</a:t>
            </a:r>
            <a:endParaRPr lang="en-US" altLang="ko-KR" sz="2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질환의 증상 개선에 모두 적용 가능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하였음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</a:t>
            </a:r>
            <a:endParaRPr lang="en-US" altLang="ko-KR" sz="21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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단일 질환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복합 질환 모두에서 개선 효능을 관찰함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dirty="0" err="1" smtClean="0">
                <a:latin typeface="맑은 고딕" pitchFamily="50" charset="-127"/>
                <a:ea typeface="맑은 고딕" pitchFamily="50" charset="-127"/>
              </a:rPr>
              <a:t>알레르겐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100" dirty="0" err="1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집먼지진드기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동물 털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음식물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냄새 성분 등 </a:t>
            </a:r>
            <a:r>
              <a:rPr lang="ko-KR" altLang="en-US" sz="2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알레르겐</a:t>
            </a:r>
            <a:endParaRPr lang="en-US" altLang="ko-KR" sz="2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종류에 상관없이 개선 효과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를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보임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         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대상자</a:t>
            </a:r>
            <a:endParaRPr lang="en-US" altLang="ko-KR" sz="2100" dirty="0" smtClean="0">
              <a:latin typeface="맑은 고딕" pitchFamily="50" charset="-127"/>
              <a:ea typeface="맑은 고딕" pitchFamily="50" charset="-127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중증의 질환이 있거나 연령이 낮을 수록 개선이 빠름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어른의 경우 개선 속도는 느리지만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유지 기간은 긴 편임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 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가족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친척 단위 적용</a:t>
            </a: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가족력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따라 질환을 나타나는 모든 사람에게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연령에</a:t>
            </a:r>
            <a:endParaRPr lang="en-US" altLang="ko-KR" sz="2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상관없이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적용 가능함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특기할 만한 효과 </a:t>
            </a: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소아의 경우 비염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피부염 등의 증상 개선에 따라</a:t>
            </a:r>
            <a:endParaRPr lang="en-US" altLang="ko-KR" sz="21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숙면이 가능해졌으며</a:t>
            </a:r>
            <a:r>
              <a:rPr lang="en-US" altLang="ko-KR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감기에 걸리는 빈도나 기간도</a:t>
            </a:r>
            <a:endParaRPr lang="en-US" altLang="ko-KR" sz="2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8100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</a:t>
            </a:r>
            <a:r>
              <a:rPr lang="ko-KR" altLang="en-US" sz="2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단축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되는 모습을 보임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ko-KR" altLang="en-US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소아의 성장 발달 촉진 가능</a:t>
            </a:r>
            <a:r>
              <a:rPr lang="en-US" altLang="ko-KR" sz="21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).</a:t>
            </a:r>
            <a:endParaRPr lang="ko-KR" altLang="en-US" sz="21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" name="Title 65"/>
          <p:cNvSpPr>
            <a:spLocks/>
          </p:cNvSpPr>
          <p:nvPr/>
        </p:nvSpPr>
        <p:spPr bwMode="auto">
          <a:xfrm>
            <a:off x="428625" y="58738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PG102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의 특징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8632" y="1407666"/>
            <a:ext cx="8901112" cy="509166"/>
          </a:xfrm>
        </p:spPr>
        <p:txBody>
          <a:bodyPr/>
          <a:lstStyle/>
          <a:p>
            <a:pPr marL="381000" indent="0">
              <a:spcBef>
                <a:spcPct val="0"/>
              </a:spcBef>
              <a:buFont typeface="Wingdings" pitchFamily="2" charset="2"/>
              <a:buChar char="l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알레르기 환자의 경우 세균이나 바이러스 감염 확률이 높음</a:t>
            </a:r>
            <a:endParaRPr lang="ko-KR" altLang="en-US" sz="24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" name="Title 65"/>
          <p:cNvSpPr>
            <a:spLocks/>
          </p:cNvSpPr>
          <p:nvPr/>
        </p:nvSpPr>
        <p:spPr bwMode="auto">
          <a:xfrm>
            <a:off x="428625" y="58738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면역 증강 소재 추가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827584" y="2132856"/>
            <a:ext cx="3240360" cy="9361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알레르기비염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천식 환자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827584" y="3429000"/>
            <a:ext cx="3240360" cy="9361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Th1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약화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호흡기 점막 조직 손상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827584" y="4725144"/>
            <a:ext cx="3240360" cy="9361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바이러스 감염에 취약</a:t>
            </a:r>
            <a:endParaRPr kumimoji="0" lang="en-US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감기바이러스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" name="직선 화살표 연결선 8"/>
          <p:cNvCxnSpPr>
            <a:stCxn id="5" idx="2"/>
            <a:endCxn id="6" idx="0"/>
          </p:cNvCxnSpPr>
          <p:nvPr/>
        </p:nvCxnSpPr>
        <p:spPr bwMode="auto">
          <a:xfrm rot="5400000">
            <a:off x="2267744" y="3248980"/>
            <a:ext cx="3600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직선 화살표 연결선 10"/>
          <p:cNvCxnSpPr>
            <a:stCxn id="6" idx="2"/>
            <a:endCxn id="7" idx="0"/>
          </p:cNvCxnSpPr>
          <p:nvPr/>
        </p:nvCxnSpPr>
        <p:spPr bwMode="auto">
          <a:xfrm rot="5400000">
            <a:off x="2267744" y="4545124"/>
            <a:ext cx="3600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4932040" y="2132856"/>
            <a:ext cx="3240360" cy="9361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아토피피부염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환자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932040" y="3429000"/>
            <a:ext cx="3240360" cy="9361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Th1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약화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피부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조직 손상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932040" y="4725144"/>
            <a:ext cx="3240360" cy="9361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세균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곰팡이 감염에 취약</a:t>
            </a:r>
            <a:endParaRPr kumimoji="0" lang="en-US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포도상구균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칸디다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직선 화살표 연결선 14"/>
          <p:cNvCxnSpPr>
            <a:stCxn id="12" idx="2"/>
            <a:endCxn id="13" idx="0"/>
          </p:cNvCxnSpPr>
          <p:nvPr/>
        </p:nvCxnSpPr>
        <p:spPr bwMode="auto">
          <a:xfrm rot="5400000">
            <a:off x="6372200" y="3248980"/>
            <a:ext cx="3600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직선 화살표 연결선 15"/>
          <p:cNvCxnSpPr>
            <a:stCxn id="13" idx="2"/>
            <a:endCxn id="14" idx="0"/>
          </p:cNvCxnSpPr>
          <p:nvPr/>
        </p:nvCxnSpPr>
        <p:spPr bwMode="auto">
          <a:xfrm rot="5400000">
            <a:off x="6372200" y="4545124"/>
            <a:ext cx="3600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오른쪽으로 구부러진 화살표 17"/>
          <p:cNvSpPr/>
          <p:nvPr/>
        </p:nvSpPr>
        <p:spPr bwMode="auto">
          <a:xfrm>
            <a:off x="351238" y="5486789"/>
            <a:ext cx="288032" cy="93610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왼쪽으로 구부러진 화살표 18"/>
          <p:cNvSpPr/>
          <p:nvPr/>
        </p:nvSpPr>
        <p:spPr bwMode="auto">
          <a:xfrm>
            <a:off x="8388424" y="5517232"/>
            <a:ext cx="288032" cy="93610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611" y="6093296"/>
            <a:ext cx="740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감염성 </a:t>
            </a:r>
            <a:r>
              <a:rPr lang="ko-KR" altLang="en-US" sz="28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질환에 효과적인 면역 증강 소재 필요</a:t>
            </a:r>
            <a:endParaRPr lang="ko-KR" altLang="en-US" sz="28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6229"/>
            <a:ext cx="5760640" cy="36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223"/>
          <p:cNvSpPr>
            <a:spLocks noChangeShapeType="1"/>
          </p:cNvSpPr>
          <p:nvPr/>
        </p:nvSpPr>
        <p:spPr bwMode="auto">
          <a:xfrm>
            <a:off x="3915023" y="2313062"/>
            <a:ext cx="398463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Oval 224"/>
          <p:cNvSpPr>
            <a:spLocks noChangeArrowheads="1"/>
          </p:cNvSpPr>
          <p:nvPr/>
        </p:nvSpPr>
        <p:spPr bwMode="auto">
          <a:xfrm>
            <a:off x="4057898" y="2255912"/>
            <a:ext cx="100013" cy="100012"/>
          </a:xfrm>
          <a:prstGeom prst="ellipse">
            <a:avLst/>
          </a:prstGeom>
          <a:solidFill>
            <a:srgbClr val="FF0000"/>
          </a:solidFill>
          <a:ln w="142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" name="Rectangle 225"/>
          <p:cNvSpPr>
            <a:spLocks noChangeArrowheads="1"/>
          </p:cNvSpPr>
          <p:nvPr/>
        </p:nvSpPr>
        <p:spPr bwMode="auto">
          <a:xfrm>
            <a:off x="4356348" y="2227337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ea typeface="돋움" pitchFamily="50" charset="-127"/>
              </a:rPr>
              <a:t>TNF-a</a:t>
            </a:r>
            <a:endParaRPr lang="en-US" altLang="ko-KR" b="1">
              <a:ea typeface="굴림" charset="-127"/>
            </a:endParaRPr>
          </a:p>
        </p:txBody>
      </p:sp>
      <p:sp>
        <p:nvSpPr>
          <p:cNvPr id="7" name="Line 226"/>
          <p:cNvSpPr>
            <a:spLocks noChangeShapeType="1"/>
          </p:cNvSpPr>
          <p:nvPr/>
        </p:nvSpPr>
        <p:spPr bwMode="auto">
          <a:xfrm>
            <a:off x="3915023" y="2740099"/>
            <a:ext cx="398463" cy="1588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227"/>
          <p:cNvSpPr>
            <a:spLocks/>
          </p:cNvSpPr>
          <p:nvPr/>
        </p:nvSpPr>
        <p:spPr bwMode="auto">
          <a:xfrm>
            <a:off x="4057898" y="2682949"/>
            <a:ext cx="112713" cy="114300"/>
          </a:xfrm>
          <a:custGeom>
            <a:avLst/>
            <a:gdLst>
              <a:gd name="T0" fmla="*/ 36 w 71"/>
              <a:gd name="T1" fmla="*/ 0 h 72"/>
              <a:gd name="T2" fmla="*/ 71 w 71"/>
              <a:gd name="T3" fmla="*/ 72 h 72"/>
              <a:gd name="T4" fmla="*/ 0 w 71"/>
              <a:gd name="T5" fmla="*/ 72 h 72"/>
              <a:gd name="T6" fmla="*/ 36 w 71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72"/>
              <a:gd name="T14" fmla="*/ 71 w 71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72">
                <a:moveTo>
                  <a:pt x="36" y="0"/>
                </a:moveTo>
                <a:lnTo>
                  <a:pt x="71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8000"/>
          </a:solidFill>
          <a:ln w="14288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228"/>
          <p:cNvSpPr>
            <a:spLocks noChangeArrowheads="1"/>
          </p:cNvSpPr>
          <p:nvPr/>
        </p:nvSpPr>
        <p:spPr bwMode="auto">
          <a:xfrm>
            <a:off x="4375398" y="2625799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ea typeface="돋움" pitchFamily="50" charset="-127"/>
              </a:rPr>
              <a:t>IL-10</a:t>
            </a:r>
            <a:endParaRPr lang="en-US" altLang="ko-KR" b="1">
              <a:ea typeface="굴림" charset="-127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56176" y="2928516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b="1">
                <a:ea typeface="굴림" charset="-127"/>
              </a:rPr>
              <a:t>TNF-</a:t>
            </a:r>
            <a:r>
              <a:rPr kumimoji="1" lang="el-GR" altLang="ko-KR" sz="2000" b="1">
                <a:ea typeface="굴림" charset="-127"/>
                <a:cs typeface="Times New Roman" pitchFamily="18" charset="0"/>
              </a:rPr>
              <a:t>α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80001" y="3539703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b="1">
                <a:ea typeface="굴림" charset="-127"/>
              </a:rPr>
              <a:t>IL-10</a:t>
            </a:r>
            <a:endParaRPr kumimoji="1" lang="el-GR" altLang="ko-KR" sz="2000" b="1">
              <a:ea typeface="굴림" charset="-127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56176" y="4081041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l-GR" altLang="ko-KR" sz="2000" b="1">
                <a:ea typeface="굴림" charset="-127"/>
                <a:cs typeface="Times New Roman" pitchFamily="18" charset="0"/>
              </a:rPr>
              <a:t>β</a:t>
            </a:r>
            <a:r>
              <a:rPr kumimoji="1" lang="en-US" altLang="ko-KR" sz="2000" b="1">
                <a:ea typeface="굴림" charset="-127"/>
                <a:cs typeface="Times New Roman" pitchFamily="18" charset="0"/>
              </a:rPr>
              <a:t>-actin</a:t>
            </a:r>
            <a:endParaRPr kumimoji="1" lang="el-GR" altLang="ko-KR" sz="2000" b="1">
              <a:ea typeface="굴림" charset="-127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764611" y="2437978"/>
            <a:ext cx="101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>
                <a:ea typeface="굴림" charset="-127"/>
              </a:rPr>
              <a:t>HX108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80373" y="2447503"/>
            <a:ext cx="101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>
                <a:ea typeface="굴림" charset="-127"/>
              </a:rPr>
              <a:t>Control</a:t>
            </a:r>
          </a:p>
        </p:txBody>
      </p:sp>
      <p:graphicFrame>
        <p:nvGraphicFramePr>
          <p:cNvPr id="15" name="Object 26"/>
          <p:cNvGraphicFramePr>
            <a:graphicFrameLocks noChangeAspect="1"/>
          </p:cNvGraphicFramePr>
          <p:nvPr>
            <p:ph sz="half" idx="4294967295"/>
          </p:nvPr>
        </p:nvGraphicFramePr>
        <p:xfrm>
          <a:off x="7104211" y="2865016"/>
          <a:ext cx="1473200" cy="495300"/>
        </p:xfrm>
        <a:graphic>
          <a:graphicData uri="http://schemas.openxmlformats.org/presentationml/2006/ole">
            <p:oleObj spid="_x0000_s187395" name="Image" r:id="rId4" imgW="1473016" imgH="495063" progId="">
              <p:embed/>
            </p:oleObj>
          </a:graphicData>
        </a:graphic>
      </p:graphicFrame>
      <p:graphicFrame>
        <p:nvGraphicFramePr>
          <p:cNvPr id="16" name="Object 3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124848" y="3439691"/>
          <a:ext cx="1447800" cy="482600"/>
        </p:xfrm>
        <a:graphic>
          <a:graphicData uri="http://schemas.openxmlformats.org/presentationml/2006/ole">
            <p:oleObj spid="_x0000_s187396" name="Image" r:id="rId5" imgW="1447619" imgH="482370" progId="">
              <p:embed/>
            </p:oleObj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124427" y="4008016"/>
          <a:ext cx="1440284" cy="531812"/>
        </p:xfrm>
        <a:graphic>
          <a:graphicData uri="http://schemas.openxmlformats.org/presentationml/2006/ole">
            <p:oleObj spid="_x0000_s187397" name="Image" r:id="rId6" imgW="1409524" imgH="495063" progId="">
              <p:embed/>
            </p:oleObj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772548" y="2352253"/>
            <a:ext cx="792163" cy="23050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" name="Text Box 240"/>
          <p:cNvSpPr txBox="1">
            <a:spLocks noChangeArrowheads="1"/>
          </p:cNvSpPr>
          <p:nvPr/>
        </p:nvSpPr>
        <p:spPr bwMode="auto">
          <a:xfrm>
            <a:off x="49534" y="6021288"/>
            <a:ext cx="909446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kumimoji="1" lang="ko-KR" altLang="en-US" sz="24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인간 </a:t>
            </a:r>
            <a:r>
              <a:rPr kumimoji="1" lang="en-US" altLang="ko-KR" sz="24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PBMC</a:t>
            </a:r>
            <a:r>
              <a:rPr kumimoji="1" lang="ko-KR" altLang="en-US" sz="24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kumimoji="1"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TNF-</a:t>
            </a:r>
            <a:r>
              <a:rPr kumimoji="1"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</a:t>
            </a:r>
            <a:r>
              <a:rPr kumimoji="1"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and IL-10</a:t>
            </a:r>
            <a:r>
              <a:rPr kumimoji="1" lang="en-US" altLang="ko-KR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2400" b="1" dirty="0" err="1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사이토카인의</a:t>
            </a:r>
            <a:r>
              <a:rPr kumimoji="1" lang="ko-KR" altLang="en-US" sz="24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발현 유도함</a:t>
            </a:r>
            <a:r>
              <a:rPr kumimoji="1" lang="en-US" altLang="ko-KR" sz="24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9672" y="1412776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인간 면역세포에 대한 면역 증강 효과 실험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itle 65"/>
          <p:cNvSpPr>
            <a:spLocks/>
          </p:cNvSpPr>
          <p:nvPr/>
        </p:nvSpPr>
        <p:spPr bwMode="auto">
          <a:xfrm>
            <a:off x="428625" y="142975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HX108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의 면역 증강 효과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98" name="Text Box 110"/>
          <p:cNvSpPr txBox="1">
            <a:spLocks noChangeArrowheads="1"/>
          </p:cNvSpPr>
          <p:nvPr/>
        </p:nvSpPr>
        <p:spPr bwMode="auto">
          <a:xfrm>
            <a:off x="408309" y="5542898"/>
            <a:ext cx="8412163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kumimoji="1" lang="ko-KR" altLang="en-US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인간 </a:t>
            </a:r>
            <a:r>
              <a:rPr kumimoji="1" lang="en-US" altLang="ko-KR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PBMC</a:t>
            </a:r>
            <a:r>
              <a:rPr kumimoji="1" lang="ko-KR" altLang="en-US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kumimoji="1" lang="en-US" altLang="ko-KR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IL-1</a:t>
            </a:r>
            <a:r>
              <a:rPr kumimoji="1" lang="en-US" altLang="ko-KR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</a:t>
            </a:r>
            <a:r>
              <a:rPr kumimoji="1" lang="en-US" altLang="ko-KR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en-US" altLang="ko-KR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IL-6</a:t>
            </a:r>
            <a:r>
              <a:rPr kumimoji="1" lang="en-US" altLang="ko-KR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en-US" altLang="ko-KR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GM-CSF</a:t>
            </a:r>
            <a:r>
              <a:rPr kumimoji="1" lang="ko-KR" altLang="en-US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와 같은 </a:t>
            </a:r>
            <a:endParaRPr kumimoji="1" lang="en-US" altLang="ko-KR" sz="2800" b="1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1">
              <a:lnSpc>
                <a:spcPct val="120000"/>
              </a:lnSpc>
              <a:defRPr/>
            </a:pPr>
            <a:r>
              <a:rPr kumimoji="1" lang="en-US" altLang="ko-KR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2800" b="1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사이토카인의</a:t>
            </a:r>
            <a:r>
              <a:rPr kumimoji="1" lang="ko-KR" altLang="en-US" sz="28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발현을 </a:t>
            </a:r>
            <a:r>
              <a:rPr kumimoji="1" lang="ko-KR" altLang="en-US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유도함</a:t>
            </a:r>
            <a:r>
              <a:rPr kumimoji="1" lang="en-US" altLang="ko-KR" sz="28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136" name="그룹 135"/>
          <p:cNvGrpSpPr/>
          <p:nvPr/>
        </p:nvGrpSpPr>
        <p:grpSpPr>
          <a:xfrm>
            <a:off x="455612" y="2322959"/>
            <a:ext cx="5196507" cy="2762225"/>
            <a:chOff x="455613" y="2466975"/>
            <a:chExt cx="4946650" cy="2495550"/>
          </a:xfrm>
        </p:grpSpPr>
        <p:sp>
          <p:nvSpPr>
            <p:cNvPr id="2056" name="Line 253"/>
            <p:cNvSpPr>
              <a:spLocks noChangeShapeType="1"/>
            </p:cNvSpPr>
            <p:nvPr/>
          </p:nvSpPr>
          <p:spPr bwMode="auto">
            <a:xfrm>
              <a:off x="1304925" y="2562225"/>
              <a:ext cx="0" cy="1704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7" name="Line 254"/>
            <p:cNvSpPr>
              <a:spLocks noChangeShapeType="1"/>
            </p:cNvSpPr>
            <p:nvPr/>
          </p:nvSpPr>
          <p:spPr bwMode="auto">
            <a:xfrm>
              <a:off x="1304925" y="426720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8" name="Line 255"/>
            <p:cNvSpPr>
              <a:spLocks noChangeShapeType="1"/>
            </p:cNvSpPr>
            <p:nvPr/>
          </p:nvSpPr>
          <p:spPr bwMode="auto">
            <a:xfrm>
              <a:off x="1304925" y="369570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9" name="Line 256"/>
            <p:cNvSpPr>
              <a:spLocks noChangeShapeType="1"/>
            </p:cNvSpPr>
            <p:nvPr/>
          </p:nvSpPr>
          <p:spPr bwMode="auto">
            <a:xfrm>
              <a:off x="1304925" y="3133725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0" name="Line 257"/>
            <p:cNvSpPr>
              <a:spLocks noChangeShapeType="1"/>
            </p:cNvSpPr>
            <p:nvPr/>
          </p:nvSpPr>
          <p:spPr bwMode="auto">
            <a:xfrm>
              <a:off x="1304925" y="2562225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1" name="Line 258"/>
            <p:cNvSpPr>
              <a:spLocks noChangeShapeType="1"/>
            </p:cNvSpPr>
            <p:nvPr/>
          </p:nvSpPr>
          <p:spPr bwMode="auto">
            <a:xfrm>
              <a:off x="1304925" y="4267200"/>
              <a:ext cx="34099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2" name="Line 259"/>
            <p:cNvSpPr>
              <a:spLocks noChangeShapeType="1"/>
            </p:cNvSpPr>
            <p:nvPr/>
          </p:nvSpPr>
          <p:spPr bwMode="auto">
            <a:xfrm flipV="1">
              <a:off x="1304925" y="4210050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" name="Line 260"/>
            <p:cNvSpPr>
              <a:spLocks noChangeShapeType="1"/>
            </p:cNvSpPr>
            <p:nvPr/>
          </p:nvSpPr>
          <p:spPr bwMode="auto">
            <a:xfrm flipV="1">
              <a:off x="2438400" y="4210050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" name="Line 261"/>
            <p:cNvSpPr>
              <a:spLocks noChangeShapeType="1"/>
            </p:cNvSpPr>
            <p:nvPr/>
          </p:nvSpPr>
          <p:spPr bwMode="auto">
            <a:xfrm flipV="1">
              <a:off x="3581400" y="4210050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5" name="Line 262"/>
            <p:cNvSpPr>
              <a:spLocks noChangeShapeType="1"/>
            </p:cNvSpPr>
            <p:nvPr/>
          </p:nvSpPr>
          <p:spPr bwMode="auto">
            <a:xfrm flipV="1">
              <a:off x="4714875" y="3994150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6" name="Freeform 263"/>
            <p:cNvSpPr>
              <a:spLocks/>
            </p:cNvSpPr>
            <p:nvPr/>
          </p:nvSpPr>
          <p:spPr bwMode="auto">
            <a:xfrm>
              <a:off x="1304925" y="2895600"/>
              <a:ext cx="2724150" cy="1371600"/>
            </a:xfrm>
            <a:custGeom>
              <a:avLst/>
              <a:gdLst>
                <a:gd name="T0" fmla="*/ 0 w 286"/>
                <a:gd name="T1" fmla="*/ 144 h 144"/>
                <a:gd name="T2" fmla="*/ 12 w 286"/>
                <a:gd name="T3" fmla="*/ 125 h 144"/>
                <a:gd name="T4" fmla="*/ 36 w 286"/>
                <a:gd name="T5" fmla="*/ 40 h 144"/>
                <a:gd name="T6" fmla="*/ 72 w 286"/>
                <a:gd name="T7" fmla="*/ 20 h 144"/>
                <a:gd name="T8" fmla="*/ 143 w 286"/>
                <a:gd name="T9" fmla="*/ 4 h 144"/>
                <a:gd name="T10" fmla="*/ 286 w 286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44"/>
                <a:gd name="T20" fmla="*/ 286 w 28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44">
                  <a:moveTo>
                    <a:pt x="0" y="144"/>
                  </a:moveTo>
                  <a:lnTo>
                    <a:pt x="12" y="125"/>
                  </a:lnTo>
                  <a:lnTo>
                    <a:pt x="36" y="40"/>
                  </a:lnTo>
                  <a:lnTo>
                    <a:pt x="72" y="20"/>
                  </a:lnTo>
                  <a:lnTo>
                    <a:pt x="143" y="4"/>
                  </a:lnTo>
                  <a:lnTo>
                    <a:pt x="28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7" name="Line 264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8" name="Line 265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9" name="Line 266"/>
            <p:cNvSpPr>
              <a:spLocks noChangeShapeType="1"/>
            </p:cNvSpPr>
            <p:nvPr/>
          </p:nvSpPr>
          <p:spPr bwMode="auto">
            <a:xfrm flipV="1">
              <a:off x="1419225" y="4076700"/>
              <a:ext cx="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0" name="Line 267"/>
            <p:cNvSpPr>
              <a:spLocks noChangeShapeType="1"/>
            </p:cNvSpPr>
            <p:nvPr/>
          </p:nvSpPr>
          <p:spPr bwMode="auto">
            <a:xfrm>
              <a:off x="1390650" y="40767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1" name="Line 268"/>
            <p:cNvSpPr>
              <a:spLocks noChangeShapeType="1"/>
            </p:cNvSpPr>
            <p:nvPr/>
          </p:nvSpPr>
          <p:spPr bwMode="auto">
            <a:xfrm flipV="1">
              <a:off x="1647825" y="3228975"/>
              <a:ext cx="0" cy="4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2" name="Line 269"/>
            <p:cNvSpPr>
              <a:spLocks noChangeShapeType="1"/>
            </p:cNvSpPr>
            <p:nvPr/>
          </p:nvSpPr>
          <p:spPr bwMode="auto">
            <a:xfrm>
              <a:off x="1619250" y="322897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3" name="Line 270"/>
            <p:cNvSpPr>
              <a:spLocks noChangeShapeType="1"/>
            </p:cNvSpPr>
            <p:nvPr/>
          </p:nvSpPr>
          <p:spPr bwMode="auto">
            <a:xfrm flipV="1">
              <a:off x="1990725" y="3038475"/>
              <a:ext cx="0" cy="4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4" name="Line 271"/>
            <p:cNvSpPr>
              <a:spLocks noChangeShapeType="1"/>
            </p:cNvSpPr>
            <p:nvPr/>
          </p:nvSpPr>
          <p:spPr bwMode="auto">
            <a:xfrm>
              <a:off x="1962150" y="303847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5" name="Line 272"/>
            <p:cNvSpPr>
              <a:spLocks noChangeShapeType="1"/>
            </p:cNvSpPr>
            <p:nvPr/>
          </p:nvSpPr>
          <p:spPr bwMode="auto">
            <a:xfrm flipV="1">
              <a:off x="2667000" y="2857500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6" name="Line 273"/>
            <p:cNvSpPr>
              <a:spLocks noChangeShapeType="1"/>
            </p:cNvSpPr>
            <p:nvPr/>
          </p:nvSpPr>
          <p:spPr bwMode="auto">
            <a:xfrm>
              <a:off x="2638425" y="28575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7" name="Line 274"/>
            <p:cNvSpPr>
              <a:spLocks noChangeShapeType="1"/>
            </p:cNvSpPr>
            <p:nvPr/>
          </p:nvSpPr>
          <p:spPr bwMode="auto">
            <a:xfrm flipV="1">
              <a:off x="4029075" y="2819400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8" name="Line 275"/>
            <p:cNvSpPr>
              <a:spLocks noChangeShapeType="1"/>
            </p:cNvSpPr>
            <p:nvPr/>
          </p:nvSpPr>
          <p:spPr bwMode="auto">
            <a:xfrm>
              <a:off x="4000500" y="28194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9" name="Line 276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0" name="Line 277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1" name="Line 278"/>
            <p:cNvSpPr>
              <a:spLocks noChangeShapeType="1"/>
            </p:cNvSpPr>
            <p:nvPr/>
          </p:nvSpPr>
          <p:spPr bwMode="auto">
            <a:xfrm>
              <a:off x="1419225" y="4086225"/>
              <a:ext cx="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2" name="Line 279"/>
            <p:cNvSpPr>
              <a:spLocks noChangeShapeType="1"/>
            </p:cNvSpPr>
            <p:nvPr/>
          </p:nvSpPr>
          <p:spPr bwMode="auto">
            <a:xfrm>
              <a:off x="1390650" y="40957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3" name="Line 280"/>
            <p:cNvSpPr>
              <a:spLocks noChangeShapeType="1"/>
            </p:cNvSpPr>
            <p:nvPr/>
          </p:nvSpPr>
          <p:spPr bwMode="auto">
            <a:xfrm>
              <a:off x="1647825" y="3276600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4" name="Line 281"/>
            <p:cNvSpPr>
              <a:spLocks noChangeShapeType="1"/>
            </p:cNvSpPr>
            <p:nvPr/>
          </p:nvSpPr>
          <p:spPr bwMode="auto">
            <a:xfrm>
              <a:off x="1619250" y="33337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5" name="Line 282"/>
            <p:cNvSpPr>
              <a:spLocks noChangeShapeType="1"/>
            </p:cNvSpPr>
            <p:nvPr/>
          </p:nvSpPr>
          <p:spPr bwMode="auto">
            <a:xfrm>
              <a:off x="1990725" y="3086100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6" name="Line 283"/>
            <p:cNvSpPr>
              <a:spLocks noChangeShapeType="1"/>
            </p:cNvSpPr>
            <p:nvPr/>
          </p:nvSpPr>
          <p:spPr bwMode="auto">
            <a:xfrm>
              <a:off x="1962150" y="31623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7" name="Line 284"/>
            <p:cNvSpPr>
              <a:spLocks noChangeShapeType="1"/>
            </p:cNvSpPr>
            <p:nvPr/>
          </p:nvSpPr>
          <p:spPr bwMode="auto">
            <a:xfrm>
              <a:off x="2667000" y="2933700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8" name="Line 285"/>
            <p:cNvSpPr>
              <a:spLocks noChangeShapeType="1"/>
            </p:cNvSpPr>
            <p:nvPr/>
          </p:nvSpPr>
          <p:spPr bwMode="auto">
            <a:xfrm>
              <a:off x="2638425" y="30289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9" name="Line 286"/>
            <p:cNvSpPr>
              <a:spLocks noChangeShapeType="1"/>
            </p:cNvSpPr>
            <p:nvPr/>
          </p:nvSpPr>
          <p:spPr bwMode="auto">
            <a:xfrm>
              <a:off x="4029075" y="2895600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0" name="Line 287"/>
            <p:cNvSpPr>
              <a:spLocks noChangeShapeType="1"/>
            </p:cNvSpPr>
            <p:nvPr/>
          </p:nvSpPr>
          <p:spPr bwMode="auto">
            <a:xfrm>
              <a:off x="4000500" y="29908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1" name="Freeform 288"/>
            <p:cNvSpPr>
              <a:spLocks/>
            </p:cNvSpPr>
            <p:nvPr/>
          </p:nvSpPr>
          <p:spPr bwMode="auto">
            <a:xfrm>
              <a:off x="1304925" y="3190875"/>
              <a:ext cx="2724150" cy="1076325"/>
            </a:xfrm>
            <a:custGeom>
              <a:avLst/>
              <a:gdLst>
                <a:gd name="T0" fmla="*/ 0 w 286"/>
                <a:gd name="T1" fmla="*/ 113 h 113"/>
                <a:gd name="T2" fmla="*/ 12 w 286"/>
                <a:gd name="T3" fmla="*/ 113 h 113"/>
                <a:gd name="T4" fmla="*/ 36 w 286"/>
                <a:gd name="T5" fmla="*/ 66 h 113"/>
                <a:gd name="T6" fmla="*/ 72 w 286"/>
                <a:gd name="T7" fmla="*/ 16 h 113"/>
                <a:gd name="T8" fmla="*/ 143 w 286"/>
                <a:gd name="T9" fmla="*/ 4 h 113"/>
                <a:gd name="T10" fmla="*/ 286 w 286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13"/>
                <a:gd name="T20" fmla="*/ 286 w 286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13">
                  <a:moveTo>
                    <a:pt x="0" y="113"/>
                  </a:moveTo>
                  <a:lnTo>
                    <a:pt x="12" y="113"/>
                  </a:lnTo>
                  <a:lnTo>
                    <a:pt x="36" y="66"/>
                  </a:lnTo>
                  <a:lnTo>
                    <a:pt x="72" y="16"/>
                  </a:lnTo>
                  <a:lnTo>
                    <a:pt x="143" y="4"/>
                  </a:lnTo>
                  <a:lnTo>
                    <a:pt x="286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2" name="Line 289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3" name="Line 290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4" name="Line 291"/>
            <p:cNvSpPr>
              <a:spLocks noChangeShapeType="1"/>
            </p:cNvSpPr>
            <p:nvPr/>
          </p:nvSpPr>
          <p:spPr bwMode="auto">
            <a:xfrm flipV="1">
              <a:off x="1419225" y="4010025"/>
              <a:ext cx="0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5" name="Line 292"/>
            <p:cNvSpPr>
              <a:spLocks noChangeShapeType="1"/>
            </p:cNvSpPr>
            <p:nvPr/>
          </p:nvSpPr>
          <p:spPr bwMode="auto">
            <a:xfrm>
              <a:off x="1390650" y="40100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6" name="Line 293"/>
            <p:cNvSpPr>
              <a:spLocks noChangeShapeType="1"/>
            </p:cNvSpPr>
            <p:nvPr/>
          </p:nvSpPr>
          <p:spPr bwMode="auto">
            <a:xfrm flipV="1">
              <a:off x="1647825" y="3590925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7" name="Line 294"/>
            <p:cNvSpPr>
              <a:spLocks noChangeShapeType="1"/>
            </p:cNvSpPr>
            <p:nvPr/>
          </p:nvSpPr>
          <p:spPr bwMode="auto">
            <a:xfrm>
              <a:off x="1619250" y="35909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8" name="Line 295"/>
            <p:cNvSpPr>
              <a:spLocks noChangeShapeType="1"/>
            </p:cNvSpPr>
            <p:nvPr/>
          </p:nvSpPr>
          <p:spPr bwMode="auto">
            <a:xfrm flipV="1">
              <a:off x="1990725" y="3257550"/>
              <a:ext cx="0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9" name="Line 296"/>
            <p:cNvSpPr>
              <a:spLocks noChangeShapeType="1"/>
            </p:cNvSpPr>
            <p:nvPr/>
          </p:nvSpPr>
          <p:spPr bwMode="auto">
            <a:xfrm>
              <a:off x="1962150" y="32575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0" name="Line 297"/>
            <p:cNvSpPr>
              <a:spLocks noChangeShapeType="1"/>
            </p:cNvSpPr>
            <p:nvPr/>
          </p:nvSpPr>
          <p:spPr bwMode="auto">
            <a:xfrm flipV="1">
              <a:off x="2667000" y="3143250"/>
              <a:ext cx="0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1" name="Line 298"/>
            <p:cNvSpPr>
              <a:spLocks noChangeShapeType="1"/>
            </p:cNvSpPr>
            <p:nvPr/>
          </p:nvSpPr>
          <p:spPr bwMode="auto">
            <a:xfrm>
              <a:off x="2638425" y="31432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2" name="Line 299"/>
            <p:cNvSpPr>
              <a:spLocks noChangeShapeType="1"/>
            </p:cNvSpPr>
            <p:nvPr/>
          </p:nvSpPr>
          <p:spPr bwMode="auto">
            <a:xfrm flipV="1">
              <a:off x="4029075" y="3086100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3" name="Line 300"/>
            <p:cNvSpPr>
              <a:spLocks noChangeShapeType="1"/>
            </p:cNvSpPr>
            <p:nvPr/>
          </p:nvSpPr>
          <p:spPr bwMode="auto">
            <a:xfrm>
              <a:off x="4000500" y="30861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4" name="Line 301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5" name="Line 302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6" name="Line 303"/>
            <p:cNvSpPr>
              <a:spLocks noChangeShapeType="1"/>
            </p:cNvSpPr>
            <p:nvPr/>
          </p:nvSpPr>
          <p:spPr bwMode="auto">
            <a:xfrm>
              <a:off x="1990725" y="3343275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7" name="Line 304"/>
            <p:cNvSpPr>
              <a:spLocks noChangeShapeType="1"/>
            </p:cNvSpPr>
            <p:nvPr/>
          </p:nvSpPr>
          <p:spPr bwMode="auto">
            <a:xfrm>
              <a:off x="1962150" y="34766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8" name="Line 305"/>
            <p:cNvSpPr>
              <a:spLocks noChangeShapeType="1"/>
            </p:cNvSpPr>
            <p:nvPr/>
          </p:nvSpPr>
          <p:spPr bwMode="auto">
            <a:xfrm>
              <a:off x="2667000" y="3228975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9" name="Line 306"/>
            <p:cNvSpPr>
              <a:spLocks noChangeShapeType="1"/>
            </p:cNvSpPr>
            <p:nvPr/>
          </p:nvSpPr>
          <p:spPr bwMode="auto">
            <a:xfrm>
              <a:off x="2638425" y="33623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0" name="Line 307"/>
            <p:cNvSpPr>
              <a:spLocks noChangeShapeType="1"/>
            </p:cNvSpPr>
            <p:nvPr/>
          </p:nvSpPr>
          <p:spPr bwMode="auto">
            <a:xfrm>
              <a:off x="4029075" y="3190875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1" name="Line 308"/>
            <p:cNvSpPr>
              <a:spLocks noChangeShapeType="1"/>
            </p:cNvSpPr>
            <p:nvPr/>
          </p:nvSpPr>
          <p:spPr bwMode="auto">
            <a:xfrm>
              <a:off x="4000500" y="338137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2" name="Freeform 309"/>
            <p:cNvSpPr>
              <a:spLocks/>
            </p:cNvSpPr>
            <p:nvPr/>
          </p:nvSpPr>
          <p:spPr bwMode="auto">
            <a:xfrm>
              <a:off x="1304925" y="2695575"/>
              <a:ext cx="2724150" cy="1571625"/>
            </a:xfrm>
            <a:custGeom>
              <a:avLst/>
              <a:gdLst>
                <a:gd name="T0" fmla="*/ 0 w 286"/>
                <a:gd name="T1" fmla="*/ 165 h 165"/>
                <a:gd name="T2" fmla="*/ 12 w 286"/>
                <a:gd name="T3" fmla="*/ 140 h 165"/>
                <a:gd name="T4" fmla="*/ 36 w 286"/>
                <a:gd name="T5" fmla="*/ 137 h 165"/>
                <a:gd name="T6" fmla="*/ 72 w 286"/>
                <a:gd name="T7" fmla="*/ 55 h 165"/>
                <a:gd name="T8" fmla="*/ 143 w 286"/>
                <a:gd name="T9" fmla="*/ 16 h 165"/>
                <a:gd name="T10" fmla="*/ 286 w 286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65"/>
                <a:gd name="T20" fmla="*/ 286 w 286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65">
                  <a:moveTo>
                    <a:pt x="0" y="165"/>
                  </a:moveTo>
                  <a:lnTo>
                    <a:pt x="12" y="140"/>
                  </a:lnTo>
                  <a:lnTo>
                    <a:pt x="36" y="137"/>
                  </a:lnTo>
                  <a:lnTo>
                    <a:pt x="72" y="55"/>
                  </a:lnTo>
                  <a:lnTo>
                    <a:pt x="143" y="16"/>
                  </a:lnTo>
                  <a:lnTo>
                    <a:pt x="286" y="0"/>
                  </a:lnTo>
                </a:path>
              </a:pathLst>
            </a:custGeom>
            <a:noFill/>
            <a:ln w="9525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3" name="Line 310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4" name="Line 311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5" name="Line 312"/>
            <p:cNvSpPr>
              <a:spLocks noChangeShapeType="1"/>
            </p:cNvSpPr>
            <p:nvPr/>
          </p:nvSpPr>
          <p:spPr bwMode="auto">
            <a:xfrm flipV="1">
              <a:off x="1419225" y="3914775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6" name="Line 313"/>
            <p:cNvSpPr>
              <a:spLocks noChangeShapeType="1"/>
            </p:cNvSpPr>
            <p:nvPr/>
          </p:nvSpPr>
          <p:spPr bwMode="auto">
            <a:xfrm>
              <a:off x="1390650" y="391477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7" name="Line 314"/>
            <p:cNvSpPr>
              <a:spLocks noChangeShapeType="1"/>
            </p:cNvSpPr>
            <p:nvPr/>
          </p:nvSpPr>
          <p:spPr bwMode="auto">
            <a:xfrm flipV="1">
              <a:off x="1647825" y="3895725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8" name="Line 315"/>
            <p:cNvSpPr>
              <a:spLocks noChangeShapeType="1"/>
            </p:cNvSpPr>
            <p:nvPr/>
          </p:nvSpPr>
          <p:spPr bwMode="auto">
            <a:xfrm>
              <a:off x="1619250" y="38957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9" name="Line 316"/>
            <p:cNvSpPr>
              <a:spLocks noChangeShapeType="1"/>
            </p:cNvSpPr>
            <p:nvPr/>
          </p:nvSpPr>
          <p:spPr bwMode="auto">
            <a:xfrm flipV="1">
              <a:off x="1990725" y="3133725"/>
              <a:ext cx="0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0" name="Line 317"/>
            <p:cNvSpPr>
              <a:spLocks noChangeShapeType="1"/>
            </p:cNvSpPr>
            <p:nvPr/>
          </p:nvSpPr>
          <p:spPr bwMode="auto">
            <a:xfrm>
              <a:off x="1962150" y="31337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1" name="Line 318"/>
            <p:cNvSpPr>
              <a:spLocks noChangeShapeType="1"/>
            </p:cNvSpPr>
            <p:nvPr/>
          </p:nvSpPr>
          <p:spPr bwMode="auto">
            <a:xfrm flipV="1">
              <a:off x="2667000" y="2714625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2" name="Line 319"/>
            <p:cNvSpPr>
              <a:spLocks noChangeShapeType="1"/>
            </p:cNvSpPr>
            <p:nvPr/>
          </p:nvSpPr>
          <p:spPr bwMode="auto">
            <a:xfrm>
              <a:off x="2638425" y="27146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3" name="Line 320"/>
            <p:cNvSpPr>
              <a:spLocks noChangeShapeType="1"/>
            </p:cNvSpPr>
            <p:nvPr/>
          </p:nvSpPr>
          <p:spPr bwMode="auto">
            <a:xfrm flipV="1">
              <a:off x="4029075" y="2552700"/>
              <a:ext cx="0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4" name="Line 321"/>
            <p:cNvSpPr>
              <a:spLocks noChangeShapeType="1"/>
            </p:cNvSpPr>
            <p:nvPr/>
          </p:nvSpPr>
          <p:spPr bwMode="auto">
            <a:xfrm>
              <a:off x="4000500" y="25527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5" name="Line 322"/>
            <p:cNvSpPr>
              <a:spLocks noChangeShapeType="1"/>
            </p:cNvSpPr>
            <p:nvPr/>
          </p:nvSpPr>
          <p:spPr bwMode="auto">
            <a:xfrm>
              <a:off x="1304925" y="426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6" name="Line 323"/>
            <p:cNvSpPr>
              <a:spLocks noChangeShapeType="1"/>
            </p:cNvSpPr>
            <p:nvPr/>
          </p:nvSpPr>
          <p:spPr bwMode="auto">
            <a:xfrm>
              <a:off x="1276350" y="42672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7" name="Line 324"/>
            <p:cNvSpPr>
              <a:spLocks noChangeShapeType="1"/>
            </p:cNvSpPr>
            <p:nvPr/>
          </p:nvSpPr>
          <p:spPr bwMode="auto">
            <a:xfrm>
              <a:off x="1419225" y="4029075"/>
              <a:ext cx="0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8" name="Line 325"/>
            <p:cNvSpPr>
              <a:spLocks noChangeShapeType="1"/>
            </p:cNvSpPr>
            <p:nvPr/>
          </p:nvSpPr>
          <p:spPr bwMode="auto">
            <a:xfrm>
              <a:off x="1390650" y="42481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9" name="Line 326"/>
            <p:cNvSpPr>
              <a:spLocks noChangeShapeType="1"/>
            </p:cNvSpPr>
            <p:nvPr/>
          </p:nvSpPr>
          <p:spPr bwMode="auto">
            <a:xfrm>
              <a:off x="1647825" y="4000500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0" name="Line 327"/>
            <p:cNvSpPr>
              <a:spLocks noChangeShapeType="1"/>
            </p:cNvSpPr>
            <p:nvPr/>
          </p:nvSpPr>
          <p:spPr bwMode="auto">
            <a:xfrm>
              <a:off x="1619250" y="419100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1" name="Line 328"/>
            <p:cNvSpPr>
              <a:spLocks noChangeShapeType="1"/>
            </p:cNvSpPr>
            <p:nvPr/>
          </p:nvSpPr>
          <p:spPr bwMode="auto">
            <a:xfrm>
              <a:off x="1990725" y="3219450"/>
              <a:ext cx="0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2" name="Line 329"/>
            <p:cNvSpPr>
              <a:spLocks noChangeShapeType="1"/>
            </p:cNvSpPr>
            <p:nvPr/>
          </p:nvSpPr>
          <p:spPr bwMode="auto">
            <a:xfrm>
              <a:off x="1962150" y="3362325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3" name="Line 330"/>
            <p:cNvSpPr>
              <a:spLocks noChangeShapeType="1"/>
            </p:cNvSpPr>
            <p:nvPr/>
          </p:nvSpPr>
          <p:spPr bwMode="auto">
            <a:xfrm>
              <a:off x="2667000" y="2847975"/>
              <a:ext cx="0" cy="295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4" name="Line 331"/>
            <p:cNvSpPr>
              <a:spLocks noChangeShapeType="1"/>
            </p:cNvSpPr>
            <p:nvPr/>
          </p:nvSpPr>
          <p:spPr bwMode="auto">
            <a:xfrm>
              <a:off x="2638425" y="31432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5" name="Line 332"/>
            <p:cNvSpPr>
              <a:spLocks noChangeShapeType="1"/>
            </p:cNvSpPr>
            <p:nvPr/>
          </p:nvSpPr>
          <p:spPr bwMode="auto">
            <a:xfrm>
              <a:off x="4029075" y="2695575"/>
              <a:ext cx="0" cy="447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6" name="Line 333"/>
            <p:cNvSpPr>
              <a:spLocks noChangeShapeType="1"/>
            </p:cNvSpPr>
            <p:nvPr/>
          </p:nvSpPr>
          <p:spPr bwMode="auto">
            <a:xfrm>
              <a:off x="4000500" y="3143250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7" name="Freeform 334"/>
            <p:cNvSpPr>
              <a:spLocks/>
            </p:cNvSpPr>
            <p:nvPr/>
          </p:nvSpPr>
          <p:spPr bwMode="auto">
            <a:xfrm>
              <a:off x="1266825" y="42291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8" name="Freeform 335"/>
            <p:cNvSpPr>
              <a:spLocks/>
            </p:cNvSpPr>
            <p:nvPr/>
          </p:nvSpPr>
          <p:spPr bwMode="auto">
            <a:xfrm>
              <a:off x="1381125" y="4048125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9" name="Freeform 336"/>
            <p:cNvSpPr>
              <a:spLocks/>
            </p:cNvSpPr>
            <p:nvPr/>
          </p:nvSpPr>
          <p:spPr bwMode="auto">
            <a:xfrm>
              <a:off x="1609725" y="32385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0" name="Freeform 337"/>
            <p:cNvSpPr>
              <a:spLocks/>
            </p:cNvSpPr>
            <p:nvPr/>
          </p:nvSpPr>
          <p:spPr bwMode="auto">
            <a:xfrm>
              <a:off x="1952625" y="30480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1" name="Freeform 338"/>
            <p:cNvSpPr>
              <a:spLocks/>
            </p:cNvSpPr>
            <p:nvPr/>
          </p:nvSpPr>
          <p:spPr bwMode="auto">
            <a:xfrm>
              <a:off x="2628900" y="28956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2" name="Freeform 339"/>
            <p:cNvSpPr>
              <a:spLocks/>
            </p:cNvSpPr>
            <p:nvPr/>
          </p:nvSpPr>
          <p:spPr bwMode="auto">
            <a:xfrm>
              <a:off x="3990975" y="28575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3" name="Rectangle 340"/>
            <p:cNvSpPr>
              <a:spLocks noChangeArrowheads="1"/>
            </p:cNvSpPr>
            <p:nvPr/>
          </p:nvSpPr>
          <p:spPr bwMode="auto">
            <a:xfrm>
              <a:off x="1266825" y="4229100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4" name="Rectangle 341"/>
            <p:cNvSpPr>
              <a:spLocks noChangeArrowheads="1"/>
            </p:cNvSpPr>
            <p:nvPr/>
          </p:nvSpPr>
          <p:spPr bwMode="auto">
            <a:xfrm>
              <a:off x="1381125" y="4229100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5" name="Rectangle 342"/>
            <p:cNvSpPr>
              <a:spLocks noChangeArrowheads="1"/>
            </p:cNvSpPr>
            <p:nvPr/>
          </p:nvSpPr>
          <p:spPr bwMode="auto">
            <a:xfrm>
              <a:off x="1609725" y="3781425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6" name="Rectangle 343"/>
            <p:cNvSpPr>
              <a:spLocks noChangeArrowheads="1"/>
            </p:cNvSpPr>
            <p:nvPr/>
          </p:nvSpPr>
          <p:spPr bwMode="auto">
            <a:xfrm>
              <a:off x="1952625" y="3305175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7" name="Rectangle 344"/>
            <p:cNvSpPr>
              <a:spLocks noChangeArrowheads="1"/>
            </p:cNvSpPr>
            <p:nvPr/>
          </p:nvSpPr>
          <p:spPr bwMode="auto">
            <a:xfrm>
              <a:off x="2628900" y="3190875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8" name="Rectangle 345"/>
            <p:cNvSpPr>
              <a:spLocks noChangeArrowheads="1"/>
            </p:cNvSpPr>
            <p:nvPr/>
          </p:nvSpPr>
          <p:spPr bwMode="auto">
            <a:xfrm>
              <a:off x="3990975" y="3152775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49" name="Oval 346"/>
            <p:cNvSpPr>
              <a:spLocks noChangeArrowheads="1"/>
            </p:cNvSpPr>
            <p:nvPr/>
          </p:nvSpPr>
          <p:spPr bwMode="auto">
            <a:xfrm>
              <a:off x="1266825" y="4229100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0" name="Oval 347"/>
            <p:cNvSpPr>
              <a:spLocks noChangeArrowheads="1"/>
            </p:cNvSpPr>
            <p:nvPr/>
          </p:nvSpPr>
          <p:spPr bwMode="auto">
            <a:xfrm>
              <a:off x="1381125" y="3990975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1" name="Oval 348"/>
            <p:cNvSpPr>
              <a:spLocks noChangeArrowheads="1"/>
            </p:cNvSpPr>
            <p:nvPr/>
          </p:nvSpPr>
          <p:spPr bwMode="auto">
            <a:xfrm>
              <a:off x="1609725" y="3962400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2" name="Oval 349"/>
            <p:cNvSpPr>
              <a:spLocks noChangeArrowheads="1"/>
            </p:cNvSpPr>
            <p:nvPr/>
          </p:nvSpPr>
          <p:spPr bwMode="auto">
            <a:xfrm>
              <a:off x="1952625" y="3181350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3" name="Oval 350"/>
            <p:cNvSpPr>
              <a:spLocks noChangeArrowheads="1"/>
            </p:cNvSpPr>
            <p:nvPr/>
          </p:nvSpPr>
          <p:spPr bwMode="auto">
            <a:xfrm>
              <a:off x="2628900" y="2809875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4" name="Oval 351"/>
            <p:cNvSpPr>
              <a:spLocks noChangeArrowheads="1"/>
            </p:cNvSpPr>
            <p:nvPr/>
          </p:nvSpPr>
          <p:spPr bwMode="auto">
            <a:xfrm>
              <a:off x="3990975" y="2657475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5" name="Rectangle 352"/>
            <p:cNvSpPr>
              <a:spLocks noChangeArrowheads="1"/>
            </p:cNvSpPr>
            <p:nvPr/>
          </p:nvSpPr>
          <p:spPr bwMode="auto">
            <a:xfrm>
              <a:off x="1066800" y="4171950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1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56" name="Rectangle 353"/>
            <p:cNvSpPr>
              <a:spLocks noChangeArrowheads="1"/>
            </p:cNvSpPr>
            <p:nvPr/>
          </p:nvSpPr>
          <p:spPr bwMode="auto">
            <a:xfrm>
              <a:off x="971550" y="3600450"/>
              <a:ext cx="196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10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57" name="Rectangle 354"/>
            <p:cNvSpPr>
              <a:spLocks noChangeArrowheads="1"/>
            </p:cNvSpPr>
            <p:nvPr/>
          </p:nvSpPr>
          <p:spPr bwMode="auto">
            <a:xfrm>
              <a:off x="876300" y="3038475"/>
              <a:ext cx="2952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100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58" name="Rectangle 355"/>
            <p:cNvSpPr>
              <a:spLocks noChangeArrowheads="1"/>
            </p:cNvSpPr>
            <p:nvPr/>
          </p:nvSpPr>
          <p:spPr bwMode="auto">
            <a:xfrm>
              <a:off x="781050" y="2466975"/>
              <a:ext cx="3937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1000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59" name="Rectangle 356"/>
            <p:cNvSpPr>
              <a:spLocks noChangeArrowheads="1"/>
            </p:cNvSpPr>
            <p:nvPr/>
          </p:nvSpPr>
          <p:spPr bwMode="auto">
            <a:xfrm>
              <a:off x="1257300" y="442912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0" name="Rectangle 357"/>
            <p:cNvSpPr>
              <a:spLocks noChangeArrowheads="1"/>
            </p:cNvSpPr>
            <p:nvPr/>
          </p:nvSpPr>
          <p:spPr bwMode="auto">
            <a:xfrm>
              <a:off x="2343150" y="4429125"/>
              <a:ext cx="196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20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1" name="Rectangle 358"/>
            <p:cNvSpPr>
              <a:spLocks noChangeArrowheads="1"/>
            </p:cNvSpPr>
            <p:nvPr/>
          </p:nvSpPr>
          <p:spPr bwMode="auto">
            <a:xfrm>
              <a:off x="3486150" y="4429125"/>
              <a:ext cx="196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40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2" name="Rectangle 359"/>
            <p:cNvSpPr>
              <a:spLocks noChangeArrowheads="1"/>
            </p:cNvSpPr>
            <p:nvPr/>
          </p:nvSpPr>
          <p:spPr bwMode="auto">
            <a:xfrm>
              <a:off x="4619625" y="4429125"/>
              <a:ext cx="196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60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3" name="Rectangle 360"/>
            <p:cNvSpPr>
              <a:spLocks noChangeArrowheads="1"/>
            </p:cNvSpPr>
            <p:nvPr/>
          </p:nvSpPr>
          <p:spPr bwMode="auto">
            <a:xfrm>
              <a:off x="2105025" y="4733925"/>
              <a:ext cx="18272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500" b="1">
                  <a:solidFill>
                    <a:srgbClr val="000000"/>
                  </a:solidFill>
                  <a:ea typeface="굴림" charset="-127"/>
                </a:rPr>
                <a:t>Incubation Time (hr)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4" name="Rectangle 361"/>
            <p:cNvSpPr>
              <a:spLocks noChangeArrowheads="1"/>
            </p:cNvSpPr>
            <p:nvPr/>
          </p:nvSpPr>
          <p:spPr bwMode="auto">
            <a:xfrm rot="-5400000">
              <a:off x="-116681" y="3285332"/>
              <a:ext cx="137318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500" b="1">
                  <a:solidFill>
                    <a:srgbClr val="000000"/>
                  </a:solidFill>
                  <a:ea typeface="굴림" charset="-127"/>
                </a:rPr>
                <a:t>Fold Activation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2165" name="Rectangle 362"/>
            <p:cNvSpPr>
              <a:spLocks noChangeArrowheads="1"/>
            </p:cNvSpPr>
            <p:nvPr/>
          </p:nvSpPr>
          <p:spPr bwMode="auto">
            <a:xfrm>
              <a:off x="4257675" y="2698750"/>
              <a:ext cx="85725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66" name="Line 363"/>
            <p:cNvSpPr>
              <a:spLocks noChangeShapeType="1"/>
            </p:cNvSpPr>
            <p:nvPr/>
          </p:nvSpPr>
          <p:spPr bwMode="auto">
            <a:xfrm>
              <a:off x="4286250" y="2693988"/>
              <a:ext cx="26670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" name="Freeform 364"/>
            <p:cNvSpPr>
              <a:spLocks/>
            </p:cNvSpPr>
            <p:nvPr/>
          </p:nvSpPr>
          <p:spPr bwMode="auto">
            <a:xfrm>
              <a:off x="4381500" y="2662238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" name="Rectangle 365"/>
            <p:cNvSpPr>
              <a:spLocks noChangeArrowheads="1"/>
            </p:cNvSpPr>
            <p:nvPr/>
          </p:nvSpPr>
          <p:spPr bwMode="auto">
            <a:xfrm>
              <a:off x="4600575" y="2565400"/>
              <a:ext cx="3619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ea typeface="돋움" pitchFamily="50" charset="-127"/>
                </a:rPr>
                <a:t>IL-6</a:t>
              </a:r>
              <a:endParaRPr lang="en-US" altLang="ko-KR" sz="1600" b="1">
                <a:ea typeface="굴림" charset="-127"/>
              </a:endParaRPr>
            </a:p>
          </p:txBody>
        </p:sp>
        <p:sp>
          <p:nvSpPr>
            <p:cNvPr id="2169" name="Line 366"/>
            <p:cNvSpPr>
              <a:spLocks noChangeShapeType="1"/>
            </p:cNvSpPr>
            <p:nvPr/>
          </p:nvSpPr>
          <p:spPr bwMode="auto">
            <a:xfrm>
              <a:off x="4273550" y="3019425"/>
              <a:ext cx="2667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" name="Rectangle 367"/>
            <p:cNvSpPr>
              <a:spLocks noChangeArrowheads="1"/>
            </p:cNvSpPr>
            <p:nvPr/>
          </p:nvSpPr>
          <p:spPr bwMode="auto">
            <a:xfrm>
              <a:off x="4368800" y="2981325"/>
              <a:ext cx="66675" cy="666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71" name="Rectangle 368"/>
            <p:cNvSpPr>
              <a:spLocks noChangeArrowheads="1"/>
            </p:cNvSpPr>
            <p:nvPr/>
          </p:nvSpPr>
          <p:spPr bwMode="auto">
            <a:xfrm>
              <a:off x="4600575" y="2898775"/>
              <a:ext cx="485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ea typeface="돋움" pitchFamily="50" charset="-127"/>
                </a:rPr>
                <a:t>IL-1b</a:t>
              </a:r>
              <a:endParaRPr lang="en-US" altLang="ko-KR" sz="1600" b="1">
                <a:ea typeface="굴림" charset="-127"/>
              </a:endParaRPr>
            </a:p>
          </p:txBody>
        </p:sp>
        <p:sp>
          <p:nvSpPr>
            <p:cNvPr id="2172" name="Line 369"/>
            <p:cNvSpPr>
              <a:spLocks noChangeShapeType="1"/>
            </p:cNvSpPr>
            <p:nvPr/>
          </p:nvSpPr>
          <p:spPr bwMode="auto">
            <a:xfrm>
              <a:off x="4271963" y="3321050"/>
              <a:ext cx="26670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3" name="Oval 370"/>
            <p:cNvSpPr>
              <a:spLocks noChangeArrowheads="1"/>
            </p:cNvSpPr>
            <p:nvPr/>
          </p:nvSpPr>
          <p:spPr bwMode="auto">
            <a:xfrm>
              <a:off x="4367213" y="3282950"/>
              <a:ext cx="66675" cy="6667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74" name="Rectangle 371"/>
            <p:cNvSpPr>
              <a:spLocks noChangeArrowheads="1"/>
            </p:cNvSpPr>
            <p:nvPr/>
          </p:nvSpPr>
          <p:spPr bwMode="auto">
            <a:xfrm>
              <a:off x="4600575" y="3197225"/>
              <a:ext cx="801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ea typeface="돋움" pitchFamily="50" charset="-127"/>
                </a:rPr>
                <a:t>GM-CSF</a:t>
              </a:r>
              <a:endParaRPr lang="en-US" altLang="ko-KR" sz="1600" b="1">
                <a:ea typeface="굴림" charset="-127"/>
              </a:endParaRPr>
            </a:p>
          </p:txBody>
        </p:sp>
      </p:grpSp>
      <p:sp>
        <p:nvSpPr>
          <p:cNvPr id="2175" name="Text Box 372"/>
          <p:cNvSpPr txBox="1">
            <a:spLocks noChangeArrowheads="1"/>
          </p:cNvSpPr>
          <p:nvPr/>
        </p:nvSpPr>
        <p:spPr bwMode="auto">
          <a:xfrm>
            <a:off x="6055047" y="4293914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l-GR" altLang="ko-KR" sz="20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β</a:t>
            </a:r>
            <a:r>
              <a:rPr kumimoji="1" lang="en-US" altLang="ko-KR" sz="20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-actin</a:t>
            </a:r>
            <a:endParaRPr kumimoji="1" lang="el-GR" altLang="ko-KR" sz="2000" b="1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176" name="Text Box 373"/>
          <p:cNvSpPr txBox="1">
            <a:spLocks noChangeArrowheads="1"/>
          </p:cNvSpPr>
          <p:nvPr/>
        </p:nvSpPr>
        <p:spPr bwMode="auto">
          <a:xfrm>
            <a:off x="7804472" y="2349227"/>
            <a:ext cx="101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HX108</a:t>
            </a:r>
          </a:p>
        </p:txBody>
      </p:sp>
      <p:sp>
        <p:nvSpPr>
          <p:cNvPr id="2177" name="Text Box 374"/>
          <p:cNvSpPr txBox="1">
            <a:spLocks noChangeArrowheads="1"/>
          </p:cNvSpPr>
          <p:nvPr/>
        </p:nvSpPr>
        <p:spPr bwMode="auto">
          <a:xfrm>
            <a:off x="6920234" y="2358752"/>
            <a:ext cx="101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Control</a:t>
            </a:r>
          </a:p>
        </p:txBody>
      </p:sp>
      <p:graphicFrame>
        <p:nvGraphicFramePr>
          <p:cNvPr id="2050" name="Object 375"/>
          <p:cNvGraphicFramePr>
            <a:graphicFrameLocks noChangeAspect="1"/>
          </p:cNvGraphicFramePr>
          <p:nvPr/>
        </p:nvGraphicFramePr>
        <p:xfrm>
          <a:off x="7205984" y="2709589"/>
          <a:ext cx="1409700" cy="1016000"/>
        </p:xfrm>
        <a:graphic>
          <a:graphicData uri="http://schemas.openxmlformats.org/presentationml/2006/ole">
            <p:oleObj spid="_x0000_s188418" name="Image" r:id="rId3" imgW="1409524" imgH="1015515" progId="">
              <p:embed/>
            </p:oleObj>
          </a:graphicData>
        </a:graphic>
      </p:graphicFrame>
      <p:graphicFrame>
        <p:nvGraphicFramePr>
          <p:cNvPr id="2051" name="Object 376"/>
          <p:cNvGraphicFramePr>
            <a:graphicFrameLocks noChangeAspect="1"/>
          </p:cNvGraphicFramePr>
          <p:nvPr/>
        </p:nvGraphicFramePr>
        <p:xfrm>
          <a:off x="7205314" y="4289152"/>
          <a:ext cx="1442120" cy="495300"/>
        </p:xfrm>
        <a:graphic>
          <a:graphicData uri="http://schemas.openxmlformats.org/presentationml/2006/ole">
            <p:oleObj spid="_x0000_s188419" name="Image" r:id="rId4" imgW="1409524" imgH="495063" progId="">
              <p:embed/>
            </p:oleObj>
          </a:graphicData>
        </a:graphic>
      </p:graphicFrame>
      <p:sp>
        <p:nvSpPr>
          <p:cNvPr id="2178" name="Text Box 377"/>
          <p:cNvSpPr txBox="1">
            <a:spLocks noChangeArrowheads="1"/>
          </p:cNvSpPr>
          <p:nvPr/>
        </p:nvSpPr>
        <p:spPr bwMode="auto">
          <a:xfrm>
            <a:off x="6197922" y="2781027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b="1">
                <a:latin typeface="맑은 고딕" pitchFamily="50" charset="-127"/>
                <a:ea typeface="맑은 고딕" pitchFamily="50" charset="-127"/>
              </a:rPr>
              <a:t>IL-1</a:t>
            </a:r>
            <a:r>
              <a:rPr kumimoji="1" lang="el-GR" altLang="ko-KR" sz="20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β</a:t>
            </a:r>
          </a:p>
        </p:txBody>
      </p:sp>
      <p:sp>
        <p:nvSpPr>
          <p:cNvPr id="2179" name="Text Box 378"/>
          <p:cNvSpPr txBox="1">
            <a:spLocks noChangeArrowheads="1"/>
          </p:cNvSpPr>
          <p:nvPr/>
        </p:nvSpPr>
        <p:spPr bwMode="auto">
          <a:xfrm>
            <a:off x="6270947" y="3285852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b="1">
                <a:latin typeface="맑은 고딕" pitchFamily="50" charset="-127"/>
                <a:ea typeface="맑은 고딕" pitchFamily="50" charset="-127"/>
              </a:rPr>
              <a:t>IL-6</a:t>
            </a:r>
            <a:endParaRPr kumimoji="1" lang="el-GR" altLang="ko-KR" sz="2000" b="1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180" name="Text Box 379"/>
          <p:cNvSpPr txBox="1">
            <a:spLocks noChangeArrowheads="1"/>
          </p:cNvSpPr>
          <p:nvPr/>
        </p:nvSpPr>
        <p:spPr bwMode="auto">
          <a:xfrm>
            <a:off x="5983609" y="3789089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GM-CSF</a:t>
            </a:r>
          </a:p>
        </p:txBody>
      </p:sp>
      <p:graphicFrame>
        <p:nvGraphicFramePr>
          <p:cNvPr id="2052" name="Object 380"/>
          <p:cNvGraphicFramePr>
            <a:graphicFrameLocks noChangeAspect="1"/>
          </p:cNvGraphicFramePr>
          <p:nvPr/>
        </p:nvGraphicFramePr>
        <p:xfrm>
          <a:off x="7205984" y="3763689"/>
          <a:ext cx="1422400" cy="482600"/>
        </p:xfrm>
        <a:graphic>
          <a:graphicData uri="http://schemas.openxmlformats.org/presentationml/2006/ole">
            <p:oleObj spid="_x0000_s188420" name="Image" r:id="rId5" imgW="1422222" imgH="482370" progId="">
              <p:embed/>
            </p:oleObj>
          </a:graphicData>
        </a:graphic>
      </p:graphicFrame>
      <p:sp>
        <p:nvSpPr>
          <p:cNvPr id="2181" name="Rectangle 381"/>
          <p:cNvSpPr>
            <a:spLocks noChangeArrowheads="1"/>
          </p:cNvSpPr>
          <p:nvPr/>
        </p:nvSpPr>
        <p:spPr bwMode="auto">
          <a:xfrm>
            <a:off x="7867972" y="2277789"/>
            <a:ext cx="766762" cy="25193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4" name="Title 65"/>
          <p:cNvSpPr>
            <a:spLocks/>
          </p:cNvSpPr>
          <p:nvPr/>
        </p:nvSpPr>
        <p:spPr bwMode="auto">
          <a:xfrm>
            <a:off x="428625" y="142975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HX108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의 면역 증강 효과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19672" y="1412776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인간 면역세포에 대한 면역 증강 효과 실험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1019175" y="2082653"/>
            <a:ext cx="3119438" cy="2800350"/>
          </a:xfrm>
          <a:prstGeom prst="rect">
            <a:avLst/>
          </a:prstGeom>
          <a:solidFill>
            <a:srgbClr val="FFFF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12739" y="6096896"/>
            <a:ext cx="8579742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 sz="2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HX108</a:t>
            </a:r>
            <a:r>
              <a:rPr lang="ko-KR" altLang="en-US" sz="2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투여한 군이 대조군에 비해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높은 생존율을 보임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827584" y="1412776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ko-KR" altLang="en-US" sz="28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인플루엔자바이러스 모델에서의 생존율 실험</a:t>
            </a:r>
            <a:endParaRPr kumimoji="1" lang="en-US" altLang="ko-KR" sz="2800" b="1" dirty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724634" y="2207597"/>
            <a:ext cx="15917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PBS 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비감염군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681737" y="4733778"/>
            <a:ext cx="1360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PBS </a:t>
            </a:r>
            <a:r>
              <a:rPr kumimoji="1"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감염군</a:t>
            </a:r>
            <a:r>
              <a:rPr kumimoji="1"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516216" y="3476031"/>
            <a:ext cx="210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HX108 50mg/kg  </a:t>
            </a:r>
            <a:endParaRPr kumimoji="1"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1"/>
            <a:r>
              <a:rPr kumimoji="1"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감염군</a:t>
            </a:r>
            <a:r>
              <a:rPr kumimoji="1"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1591973" y="5304413"/>
            <a:ext cx="2262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인플루엔자바이러스 감염</a:t>
            </a:r>
            <a:endParaRPr lang="en-US" altLang="ko-KR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779463" y="473219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727075" y="423371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20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727075" y="373524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40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727075" y="324470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60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727075" y="274464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80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623888" y="224775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100</a:t>
            </a:r>
            <a:endParaRPr kumimoji="1" lang="en-US" altLang="ko-KR" sz="1600" b="1">
              <a:ea typeface="굴림" charset="-127"/>
            </a:endParaRPr>
          </a:p>
        </p:txBody>
      </p:sp>
      <p:sp>
        <p:nvSpPr>
          <p:cNvPr id="13330" name="Rectangle 17"/>
          <p:cNvSpPr>
            <a:spLocks noChangeArrowheads="1"/>
          </p:cNvSpPr>
          <p:nvPr/>
        </p:nvSpPr>
        <p:spPr bwMode="auto">
          <a:xfrm>
            <a:off x="1259632" y="4887765"/>
            <a:ext cx="18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-6</a:t>
            </a:r>
          </a:p>
        </p:txBody>
      </p:sp>
      <p:sp>
        <p:nvSpPr>
          <p:cNvPr id="13331" name="Rectangle 18"/>
          <p:cNvSpPr>
            <a:spLocks noChangeArrowheads="1"/>
          </p:cNvSpPr>
          <p:nvPr/>
        </p:nvSpPr>
        <p:spPr bwMode="auto">
          <a:xfrm>
            <a:off x="1710482" y="4887765"/>
            <a:ext cx="18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000000"/>
                </a:solidFill>
                <a:ea typeface="굴림" charset="-127"/>
              </a:rPr>
              <a:t>-4</a:t>
            </a:r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2158157" y="4887765"/>
            <a:ext cx="18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-2</a:t>
            </a:r>
          </a:p>
        </p:txBody>
      </p: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2655767" y="488776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FF0000"/>
                </a:solidFill>
                <a:ea typeface="굴림" charset="-127"/>
              </a:rPr>
              <a:t>0</a:t>
            </a:r>
          </a:p>
        </p:txBody>
      </p:sp>
      <p:sp>
        <p:nvSpPr>
          <p:cNvPr id="13334" name="Rectangle 21"/>
          <p:cNvSpPr>
            <a:spLocks noChangeArrowheads="1"/>
          </p:cNvSpPr>
          <p:nvPr/>
        </p:nvSpPr>
        <p:spPr bwMode="auto">
          <a:xfrm>
            <a:off x="3118885" y="488776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000000"/>
                </a:solidFill>
                <a:ea typeface="굴림" charset="-127"/>
              </a:rPr>
              <a:t>2</a:t>
            </a: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3566560" y="488776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4</a:t>
            </a:r>
          </a:p>
        </p:txBody>
      </p:sp>
      <p:sp>
        <p:nvSpPr>
          <p:cNvPr id="13336" name="Rectangle 23"/>
          <p:cNvSpPr>
            <a:spLocks noChangeArrowheads="1"/>
          </p:cNvSpPr>
          <p:nvPr/>
        </p:nvSpPr>
        <p:spPr bwMode="auto">
          <a:xfrm>
            <a:off x="4023760" y="488776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6</a:t>
            </a:r>
          </a:p>
        </p:txBody>
      </p:sp>
      <p:sp>
        <p:nvSpPr>
          <p:cNvPr id="13337" name="Rectangle 24"/>
          <p:cNvSpPr>
            <a:spLocks noChangeArrowheads="1"/>
          </p:cNvSpPr>
          <p:nvPr/>
        </p:nvSpPr>
        <p:spPr bwMode="auto">
          <a:xfrm>
            <a:off x="4469847" y="488776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8</a:t>
            </a:r>
          </a:p>
        </p:txBody>
      </p:sp>
      <p:sp>
        <p:nvSpPr>
          <p:cNvPr id="13338" name="Rectangle 25"/>
          <p:cNvSpPr>
            <a:spLocks noChangeArrowheads="1"/>
          </p:cNvSpPr>
          <p:nvPr/>
        </p:nvSpPr>
        <p:spPr bwMode="auto">
          <a:xfrm>
            <a:off x="4859650" y="488776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000000"/>
                </a:solidFill>
                <a:ea typeface="굴림" charset="-127"/>
              </a:rPr>
              <a:t>10</a:t>
            </a:r>
          </a:p>
        </p:txBody>
      </p:sp>
      <p:sp>
        <p:nvSpPr>
          <p:cNvPr id="13339" name="Rectangle 26"/>
          <p:cNvSpPr>
            <a:spLocks noChangeArrowheads="1"/>
          </p:cNvSpPr>
          <p:nvPr/>
        </p:nvSpPr>
        <p:spPr bwMode="auto">
          <a:xfrm>
            <a:off x="5295057" y="488776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12</a:t>
            </a:r>
          </a:p>
        </p:txBody>
      </p:sp>
      <p:sp>
        <p:nvSpPr>
          <p:cNvPr id="13340" name="Rectangle 27"/>
          <p:cNvSpPr>
            <a:spLocks noChangeArrowheads="1"/>
          </p:cNvSpPr>
          <p:nvPr/>
        </p:nvSpPr>
        <p:spPr bwMode="auto">
          <a:xfrm>
            <a:off x="5747495" y="488776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000000"/>
                </a:solidFill>
                <a:ea typeface="굴림" charset="-127"/>
              </a:rPr>
              <a:t>14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13341" name="Rectangle 28"/>
          <p:cNvSpPr>
            <a:spLocks noChangeArrowheads="1"/>
          </p:cNvSpPr>
          <p:nvPr/>
        </p:nvSpPr>
        <p:spPr bwMode="auto">
          <a:xfrm>
            <a:off x="6191995" y="4887765"/>
            <a:ext cx="23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endParaRPr kumimoji="1"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4169916" y="5203678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en-US" altLang="ko-KR" b="1" dirty="0">
                <a:solidFill>
                  <a:srgbClr val="000000"/>
                </a:solidFill>
                <a:ea typeface="굴림" charset="-127"/>
              </a:rPr>
              <a:t>Days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13343" name="Rectangle 30"/>
          <p:cNvSpPr>
            <a:spLocks noChangeArrowheads="1"/>
          </p:cNvSpPr>
          <p:nvPr/>
        </p:nvSpPr>
        <p:spPr bwMode="auto">
          <a:xfrm rot="-5400000">
            <a:off x="-442118" y="3429646"/>
            <a:ext cx="1719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atinLnBrk="1"/>
            <a:r>
              <a:rPr kumimoji="1" lang="ko-KR" altLang="en-US" sz="1600" b="1">
                <a:solidFill>
                  <a:srgbClr val="000000"/>
                </a:solidFill>
                <a:ea typeface="굴림" charset="-127"/>
              </a:rPr>
              <a:t> </a:t>
            </a:r>
            <a:r>
              <a:rPr kumimoji="1" lang="en-US" altLang="ko-KR" sz="1600" b="1">
                <a:solidFill>
                  <a:srgbClr val="000000"/>
                </a:solidFill>
                <a:ea typeface="굴림" charset="-127"/>
              </a:rPr>
              <a:t>Survival Rate (%)</a:t>
            </a:r>
            <a:endParaRPr kumimoji="1" lang="en-US" altLang="ko-KR" sz="1600" b="1">
              <a:ea typeface="굴림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120428" y="2092178"/>
            <a:ext cx="5476875" cy="2800350"/>
            <a:chOff x="994" y="1451"/>
            <a:chExt cx="4188" cy="190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994" y="1451"/>
              <a:ext cx="4188" cy="1880"/>
              <a:chOff x="994" y="1451"/>
              <a:chExt cx="4188" cy="1880"/>
            </a:xfrm>
          </p:grpSpPr>
          <p:sp>
            <p:nvSpPr>
              <p:cNvPr id="13420" name="Line 34"/>
              <p:cNvSpPr>
                <a:spLocks noChangeShapeType="1"/>
              </p:cNvSpPr>
              <p:nvPr/>
            </p:nvSpPr>
            <p:spPr bwMode="auto">
              <a:xfrm>
                <a:off x="1025" y="1451"/>
                <a:ext cx="1" cy="187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1" name="Line 35"/>
              <p:cNvSpPr>
                <a:spLocks noChangeShapeType="1"/>
              </p:cNvSpPr>
              <p:nvPr/>
            </p:nvSpPr>
            <p:spPr bwMode="auto">
              <a:xfrm>
                <a:off x="1025" y="3330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2" name="Line 36"/>
              <p:cNvSpPr>
                <a:spLocks noChangeShapeType="1"/>
              </p:cNvSpPr>
              <p:nvPr/>
            </p:nvSpPr>
            <p:spPr bwMode="auto">
              <a:xfrm>
                <a:off x="1025" y="3157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3" name="Line 37"/>
              <p:cNvSpPr>
                <a:spLocks noChangeShapeType="1"/>
              </p:cNvSpPr>
              <p:nvPr/>
            </p:nvSpPr>
            <p:spPr bwMode="auto">
              <a:xfrm>
                <a:off x="1025" y="2990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4" name="Line 38"/>
              <p:cNvSpPr>
                <a:spLocks noChangeShapeType="1"/>
              </p:cNvSpPr>
              <p:nvPr/>
            </p:nvSpPr>
            <p:spPr bwMode="auto">
              <a:xfrm>
                <a:off x="1025" y="2817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5" name="Line 39"/>
              <p:cNvSpPr>
                <a:spLocks noChangeShapeType="1"/>
              </p:cNvSpPr>
              <p:nvPr/>
            </p:nvSpPr>
            <p:spPr bwMode="auto">
              <a:xfrm>
                <a:off x="1025" y="2644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6" name="Line 40"/>
              <p:cNvSpPr>
                <a:spLocks noChangeShapeType="1"/>
              </p:cNvSpPr>
              <p:nvPr/>
            </p:nvSpPr>
            <p:spPr bwMode="auto">
              <a:xfrm>
                <a:off x="1025" y="2477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7" name="Line 41"/>
              <p:cNvSpPr>
                <a:spLocks noChangeShapeType="1"/>
              </p:cNvSpPr>
              <p:nvPr/>
            </p:nvSpPr>
            <p:spPr bwMode="auto">
              <a:xfrm>
                <a:off x="1025" y="2304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8" name="Line 42"/>
              <p:cNvSpPr>
                <a:spLocks noChangeShapeType="1"/>
              </p:cNvSpPr>
              <p:nvPr/>
            </p:nvSpPr>
            <p:spPr bwMode="auto">
              <a:xfrm>
                <a:off x="1025" y="2137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29" name="Line 43"/>
              <p:cNvSpPr>
                <a:spLocks noChangeShapeType="1"/>
              </p:cNvSpPr>
              <p:nvPr/>
            </p:nvSpPr>
            <p:spPr bwMode="auto">
              <a:xfrm>
                <a:off x="1025" y="1964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0" name="Line 44"/>
              <p:cNvSpPr>
                <a:spLocks noChangeShapeType="1"/>
              </p:cNvSpPr>
              <p:nvPr/>
            </p:nvSpPr>
            <p:spPr bwMode="auto">
              <a:xfrm>
                <a:off x="1025" y="1791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1" name="Line 45"/>
              <p:cNvSpPr>
                <a:spLocks noChangeShapeType="1"/>
              </p:cNvSpPr>
              <p:nvPr/>
            </p:nvSpPr>
            <p:spPr bwMode="auto">
              <a:xfrm>
                <a:off x="1025" y="1624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2" name="Line 46"/>
              <p:cNvSpPr>
                <a:spLocks noChangeShapeType="1"/>
              </p:cNvSpPr>
              <p:nvPr/>
            </p:nvSpPr>
            <p:spPr bwMode="auto">
              <a:xfrm>
                <a:off x="1025" y="1451"/>
                <a:ext cx="2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3" name="Line 47"/>
              <p:cNvSpPr>
                <a:spLocks noChangeShapeType="1"/>
              </p:cNvSpPr>
              <p:nvPr/>
            </p:nvSpPr>
            <p:spPr bwMode="auto">
              <a:xfrm>
                <a:off x="1025" y="3330"/>
                <a:ext cx="412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4" name="Line 48"/>
              <p:cNvSpPr>
                <a:spLocks noChangeShapeType="1"/>
              </p:cNvSpPr>
              <p:nvPr/>
            </p:nvSpPr>
            <p:spPr bwMode="auto">
              <a:xfrm flipV="1">
                <a:off x="1025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5" name="Line 49"/>
              <p:cNvSpPr>
                <a:spLocks noChangeShapeType="1"/>
              </p:cNvSpPr>
              <p:nvPr/>
            </p:nvSpPr>
            <p:spPr bwMode="auto">
              <a:xfrm flipV="1">
                <a:off x="1198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6" name="Line 50"/>
              <p:cNvSpPr>
                <a:spLocks noChangeShapeType="1"/>
              </p:cNvSpPr>
              <p:nvPr/>
            </p:nvSpPr>
            <p:spPr bwMode="auto">
              <a:xfrm flipV="1">
                <a:off x="1371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7" name="Line 51"/>
              <p:cNvSpPr>
                <a:spLocks noChangeShapeType="1"/>
              </p:cNvSpPr>
              <p:nvPr/>
            </p:nvSpPr>
            <p:spPr bwMode="auto">
              <a:xfrm flipV="1">
                <a:off x="1538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8" name="Line 52"/>
              <p:cNvSpPr>
                <a:spLocks noChangeShapeType="1"/>
              </p:cNvSpPr>
              <p:nvPr/>
            </p:nvSpPr>
            <p:spPr bwMode="auto">
              <a:xfrm flipV="1">
                <a:off x="1711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39" name="Line 53"/>
              <p:cNvSpPr>
                <a:spLocks noChangeShapeType="1"/>
              </p:cNvSpPr>
              <p:nvPr/>
            </p:nvSpPr>
            <p:spPr bwMode="auto">
              <a:xfrm flipV="1">
                <a:off x="1884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0" name="Line 54"/>
              <p:cNvSpPr>
                <a:spLocks noChangeShapeType="1"/>
              </p:cNvSpPr>
              <p:nvPr/>
            </p:nvSpPr>
            <p:spPr bwMode="auto">
              <a:xfrm flipV="1">
                <a:off x="2057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1" name="Line 55"/>
              <p:cNvSpPr>
                <a:spLocks noChangeShapeType="1"/>
              </p:cNvSpPr>
              <p:nvPr/>
            </p:nvSpPr>
            <p:spPr bwMode="auto">
              <a:xfrm flipV="1">
                <a:off x="2229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2" name="Line 56"/>
              <p:cNvSpPr>
                <a:spLocks noChangeShapeType="1"/>
              </p:cNvSpPr>
              <p:nvPr/>
            </p:nvSpPr>
            <p:spPr bwMode="auto">
              <a:xfrm flipV="1">
                <a:off x="2397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3" name="Line 57"/>
              <p:cNvSpPr>
                <a:spLocks noChangeShapeType="1"/>
              </p:cNvSpPr>
              <p:nvPr/>
            </p:nvSpPr>
            <p:spPr bwMode="auto">
              <a:xfrm flipV="1">
                <a:off x="2570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4" name="Line 58"/>
              <p:cNvSpPr>
                <a:spLocks noChangeShapeType="1"/>
              </p:cNvSpPr>
              <p:nvPr/>
            </p:nvSpPr>
            <p:spPr bwMode="auto">
              <a:xfrm flipV="1">
                <a:off x="2743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5" name="Line 59"/>
              <p:cNvSpPr>
                <a:spLocks noChangeShapeType="1"/>
              </p:cNvSpPr>
              <p:nvPr/>
            </p:nvSpPr>
            <p:spPr bwMode="auto">
              <a:xfrm flipV="1">
                <a:off x="2916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6" name="Line 60"/>
              <p:cNvSpPr>
                <a:spLocks noChangeShapeType="1"/>
              </p:cNvSpPr>
              <p:nvPr/>
            </p:nvSpPr>
            <p:spPr bwMode="auto">
              <a:xfrm flipV="1">
                <a:off x="3088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7" name="Line 61"/>
              <p:cNvSpPr>
                <a:spLocks noChangeShapeType="1"/>
              </p:cNvSpPr>
              <p:nvPr/>
            </p:nvSpPr>
            <p:spPr bwMode="auto">
              <a:xfrm flipV="1">
                <a:off x="3256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8" name="Line 62"/>
              <p:cNvSpPr>
                <a:spLocks noChangeShapeType="1"/>
              </p:cNvSpPr>
              <p:nvPr/>
            </p:nvSpPr>
            <p:spPr bwMode="auto">
              <a:xfrm flipV="1">
                <a:off x="3429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49" name="Line 63"/>
              <p:cNvSpPr>
                <a:spLocks noChangeShapeType="1"/>
              </p:cNvSpPr>
              <p:nvPr/>
            </p:nvSpPr>
            <p:spPr bwMode="auto">
              <a:xfrm flipV="1">
                <a:off x="3602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0" name="Line 64"/>
              <p:cNvSpPr>
                <a:spLocks noChangeShapeType="1"/>
              </p:cNvSpPr>
              <p:nvPr/>
            </p:nvSpPr>
            <p:spPr bwMode="auto">
              <a:xfrm flipV="1">
                <a:off x="3774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1" name="Line 65"/>
              <p:cNvSpPr>
                <a:spLocks noChangeShapeType="1"/>
              </p:cNvSpPr>
              <p:nvPr/>
            </p:nvSpPr>
            <p:spPr bwMode="auto">
              <a:xfrm flipV="1">
                <a:off x="3942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2" name="Line 66"/>
              <p:cNvSpPr>
                <a:spLocks noChangeShapeType="1"/>
              </p:cNvSpPr>
              <p:nvPr/>
            </p:nvSpPr>
            <p:spPr bwMode="auto">
              <a:xfrm flipV="1">
                <a:off x="4115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3" name="Line 67"/>
              <p:cNvSpPr>
                <a:spLocks noChangeShapeType="1"/>
              </p:cNvSpPr>
              <p:nvPr/>
            </p:nvSpPr>
            <p:spPr bwMode="auto">
              <a:xfrm flipV="1">
                <a:off x="4288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4" name="Line 68"/>
              <p:cNvSpPr>
                <a:spLocks noChangeShapeType="1"/>
              </p:cNvSpPr>
              <p:nvPr/>
            </p:nvSpPr>
            <p:spPr bwMode="auto">
              <a:xfrm flipV="1">
                <a:off x="4461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5" name="Line 69"/>
              <p:cNvSpPr>
                <a:spLocks noChangeShapeType="1"/>
              </p:cNvSpPr>
              <p:nvPr/>
            </p:nvSpPr>
            <p:spPr bwMode="auto">
              <a:xfrm flipV="1">
                <a:off x="4633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6" name="Line 70"/>
              <p:cNvSpPr>
                <a:spLocks noChangeShapeType="1"/>
              </p:cNvSpPr>
              <p:nvPr/>
            </p:nvSpPr>
            <p:spPr bwMode="auto">
              <a:xfrm flipV="1">
                <a:off x="4801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7" name="Line 71"/>
              <p:cNvSpPr>
                <a:spLocks noChangeShapeType="1"/>
              </p:cNvSpPr>
              <p:nvPr/>
            </p:nvSpPr>
            <p:spPr bwMode="auto">
              <a:xfrm flipV="1">
                <a:off x="4974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8" name="Line 72"/>
              <p:cNvSpPr>
                <a:spLocks noChangeShapeType="1"/>
              </p:cNvSpPr>
              <p:nvPr/>
            </p:nvSpPr>
            <p:spPr bwMode="auto">
              <a:xfrm flipV="1">
                <a:off x="5147" y="3299"/>
                <a:ext cx="1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59" name="Freeform 73"/>
              <p:cNvSpPr>
                <a:spLocks/>
              </p:cNvSpPr>
              <p:nvPr/>
            </p:nvSpPr>
            <p:spPr bwMode="auto">
              <a:xfrm>
                <a:off x="1025" y="1624"/>
                <a:ext cx="4122" cy="1"/>
              </a:xfrm>
              <a:custGeom>
                <a:avLst/>
                <a:gdLst>
                  <a:gd name="T0" fmla="*/ 0 w 811"/>
                  <a:gd name="T1" fmla="*/ 0 h 1"/>
                  <a:gd name="T2" fmla="*/ 34 w 811"/>
                  <a:gd name="T3" fmla="*/ 0 h 1"/>
                  <a:gd name="T4" fmla="*/ 68 w 811"/>
                  <a:gd name="T5" fmla="*/ 0 h 1"/>
                  <a:gd name="T6" fmla="*/ 101 w 811"/>
                  <a:gd name="T7" fmla="*/ 0 h 1"/>
                  <a:gd name="T8" fmla="*/ 135 w 811"/>
                  <a:gd name="T9" fmla="*/ 0 h 1"/>
                  <a:gd name="T10" fmla="*/ 169 w 811"/>
                  <a:gd name="T11" fmla="*/ 0 h 1"/>
                  <a:gd name="T12" fmla="*/ 203 w 811"/>
                  <a:gd name="T13" fmla="*/ 0 h 1"/>
                  <a:gd name="T14" fmla="*/ 237 w 811"/>
                  <a:gd name="T15" fmla="*/ 0 h 1"/>
                  <a:gd name="T16" fmla="*/ 270 w 811"/>
                  <a:gd name="T17" fmla="*/ 0 h 1"/>
                  <a:gd name="T18" fmla="*/ 304 w 811"/>
                  <a:gd name="T19" fmla="*/ 0 h 1"/>
                  <a:gd name="T20" fmla="*/ 338 w 811"/>
                  <a:gd name="T21" fmla="*/ 0 h 1"/>
                  <a:gd name="T22" fmla="*/ 372 w 811"/>
                  <a:gd name="T23" fmla="*/ 0 h 1"/>
                  <a:gd name="T24" fmla="*/ 406 w 811"/>
                  <a:gd name="T25" fmla="*/ 0 h 1"/>
                  <a:gd name="T26" fmla="*/ 439 w 811"/>
                  <a:gd name="T27" fmla="*/ 0 h 1"/>
                  <a:gd name="T28" fmla="*/ 473 w 811"/>
                  <a:gd name="T29" fmla="*/ 0 h 1"/>
                  <a:gd name="T30" fmla="*/ 507 w 811"/>
                  <a:gd name="T31" fmla="*/ 0 h 1"/>
                  <a:gd name="T32" fmla="*/ 541 w 811"/>
                  <a:gd name="T33" fmla="*/ 0 h 1"/>
                  <a:gd name="T34" fmla="*/ 574 w 811"/>
                  <a:gd name="T35" fmla="*/ 0 h 1"/>
                  <a:gd name="T36" fmla="*/ 608 w 811"/>
                  <a:gd name="T37" fmla="*/ 0 h 1"/>
                  <a:gd name="T38" fmla="*/ 642 w 811"/>
                  <a:gd name="T39" fmla="*/ 0 h 1"/>
                  <a:gd name="T40" fmla="*/ 676 w 811"/>
                  <a:gd name="T41" fmla="*/ 0 h 1"/>
                  <a:gd name="T42" fmla="*/ 710 w 811"/>
                  <a:gd name="T43" fmla="*/ 0 h 1"/>
                  <a:gd name="T44" fmla="*/ 743 w 811"/>
                  <a:gd name="T45" fmla="*/ 0 h 1"/>
                  <a:gd name="T46" fmla="*/ 777 w 811"/>
                  <a:gd name="T47" fmla="*/ 0 h 1"/>
                  <a:gd name="T48" fmla="*/ 811 w 811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1"/>
                  <a:gd name="T76" fmla="*/ 0 h 1"/>
                  <a:gd name="T77" fmla="*/ 811 w 811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1" h="1">
                    <a:moveTo>
                      <a:pt x="0" y="0"/>
                    </a:moveTo>
                    <a:lnTo>
                      <a:pt x="34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35" y="0"/>
                    </a:lnTo>
                    <a:lnTo>
                      <a:pt x="169" y="0"/>
                    </a:lnTo>
                    <a:lnTo>
                      <a:pt x="203" y="0"/>
                    </a:lnTo>
                    <a:lnTo>
                      <a:pt x="237" y="0"/>
                    </a:lnTo>
                    <a:lnTo>
                      <a:pt x="270" y="0"/>
                    </a:lnTo>
                    <a:lnTo>
                      <a:pt x="304" y="0"/>
                    </a:lnTo>
                    <a:lnTo>
                      <a:pt x="338" y="0"/>
                    </a:lnTo>
                    <a:lnTo>
                      <a:pt x="372" y="0"/>
                    </a:lnTo>
                    <a:lnTo>
                      <a:pt x="406" y="0"/>
                    </a:lnTo>
                    <a:lnTo>
                      <a:pt x="439" y="0"/>
                    </a:lnTo>
                    <a:lnTo>
                      <a:pt x="473" y="0"/>
                    </a:lnTo>
                    <a:lnTo>
                      <a:pt x="507" y="0"/>
                    </a:lnTo>
                    <a:lnTo>
                      <a:pt x="541" y="0"/>
                    </a:lnTo>
                    <a:lnTo>
                      <a:pt x="574" y="0"/>
                    </a:lnTo>
                    <a:lnTo>
                      <a:pt x="608" y="0"/>
                    </a:lnTo>
                    <a:lnTo>
                      <a:pt x="642" y="0"/>
                    </a:lnTo>
                    <a:lnTo>
                      <a:pt x="676" y="0"/>
                    </a:lnTo>
                    <a:lnTo>
                      <a:pt x="710" y="0"/>
                    </a:lnTo>
                    <a:lnTo>
                      <a:pt x="743" y="0"/>
                    </a:lnTo>
                    <a:lnTo>
                      <a:pt x="777" y="0"/>
                    </a:lnTo>
                    <a:lnTo>
                      <a:pt x="81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60" name="Freeform 74"/>
              <p:cNvSpPr>
                <a:spLocks/>
              </p:cNvSpPr>
              <p:nvPr/>
            </p:nvSpPr>
            <p:spPr bwMode="auto">
              <a:xfrm>
                <a:off x="1025" y="1624"/>
                <a:ext cx="4122" cy="1"/>
              </a:xfrm>
              <a:custGeom>
                <a:avLst/>
                <a:gdLst>
                  <a:gd name="T0" fmla="*/ 0 w 811"/>
                  <a:gd name="T1" fmla="*/ 0 h 1"/>
                  <a:gd name="T2" fmla="*/ 34 w 811"/>
                  <a:gd name="T3" fmla="*/ 0 h 1"/>
                  <a:gd name="T4" fmla="*/ 68 w 811"/>
                  <a:gd name="T5" fmla="*/ 0 h 1"/>
                  <a:gd name="T6" fmla="*/ 101 w 811"/>
                  <a:gd name="T7" fmla="*/ 0 h 1"/>
                  <a:gd name="T8" fmla="*/ 135 w 811"/>
                  <a:gd name="T9" fmla="*/ 0 h 1"/>
                  <a:gd name="T10" fmla="*/ 169 w 811"/>
                  <a:gd name="T11" fmla="*/ 0 h 1"/>
                  <a:gd name="T12" fmla="*/ 203 w 811"/>
                  <a:gd name="T13" fmla="*/ 0 h 1"/>
                  <a:gd name="T14" fmla="*/ 237 w 811"/>
                  <a:gd name="T15" fmla="*/ 0 h 1"/>
                  <a:gd name="T16" fmla="*/ 270 w 811"/>
                  <a:gd name="T17" fmla="*/ 0 h 1"/>
                  <a:gd name="T18" fmla="*/ 304 w 811"/>
                  <a:gd name="T19" fmla="*/ 0 h 1"/>
                  <a:gd name="T20" fmla="*/ 338 w 811"/>
                  <a:gd name="T21" fmla="*/ 0 h 1"/>
                  <a:gd name="T22" fmla="*/ 372 w 811"/>
                  <a:gd name="T23" fmla="*/ 0 h 1"/>
                  <a:gd name="T24" fmla="*/ 406 w 811"/>
                  <a:gd name="T25" fmla="*/ 0 h 1"/>
                  <a:gd name="T26" fmla="*/ 439 w 811"/>
                  <a:gd name="T27" fmla="*/ 0 h 1"/>
                  <a:gd name="T28" fmla="*/ 473 w 811"/>
                  <a:gd name="T29" fmla="*/ 0 h 1"/>
                  <a:gd name="T30" fmla="*/ 507 w 811"/>
                  <a:gd name="T31" fmla="*/ 0 h 1"/>
                  <a:gd name="T32" fmla="*/ 541 w 811"/>
                  <a:gd name="T33" fmla="*/ 0 h 1"/>
                  <a:gd name="T34" fmla="*/ 574 w 811"/>
                  <a:gd name="T35" fmla="*/ 0 h 1"/>
                  <a:gd name="T36" fmla="*/ 608 w 811"/>
                  <a:gd name="T37" fmla="*/ 0 h 1"/>
                  <a:gd name="T38" fmla="*/ 642 w 811"/>
                  <a:gd name="T39" fmla="*/ 0 h 1"/>
                  <a:gd name="T40" fmla="*/ 676 w 811"/>
                  <a:gd name="T41" fmla="*/ 0 h 1"/>
                  <a:gd name="T42" fmla="*/ 710 w 811"/>
                  <a:gd name="T43" fmla="*/ 0 h 1"/>
                  <a:gd name="T44" fmla="*/ 743 w 811"/>
                  <a:gd name="T45" fmla="*/ 0 h 1"/>
                  <a:gd name="T46" fmla="*/ 777 w 811"/>
                  <a:gd name="T47" fmla="*/ 0 h 1"/>
                  <a:gd name="T48" fmla="*/ 811 w 811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1"/>
                  <a:gd name="T76" fmla="*/ 0 h 1"/>
                  <a:gd name="T77" fmla="*/ 811 w 811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1" h="1">
                    <a:moveTo>
                      <a:pt x="0" y="0"/>
                    </a:moveTo>
                    <a:lnTo>
                      <a:pt x="34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35" y="0"/>
                    </a:lnTo>
                    <a:lnTo>
                      <a:pt x="169" y="0"/>
                    </a:lnTo>
                    <a:lnTo>
                      <a:pt x="203" y="0"/>
                    </a:lnTo>
                    <a:lnTo>
                      <a:pt x="237" y="0"/>
                    </a:lnTo>
                    <a:lnTo>
                      <a:pt x="270" y="0"/>
                    </a:lnTo>
                    <a:lnTo>
                      <a:pt x="304" y="0"/>
                    </a:lnTo>
                    <a:lnTo>
                      <a:pt x="338" y="0"/>
                    </a:lnTo>
                    <a:lnTo>
                      <a:pt x="372" y="0"/>
                    </a:lnTo>
                    <a:lnTo>
                      <a:pt x="406" y="0"/>
                    </a:lnTo>
                    <a:lnTo>
                      <a:pt x="439" y="0"/>
                    </a:lnTo>
                    <a:lnTo>
                      <a:pt x="473" y="0"/>
                    </a:lnTo>
                    <a:lnTo>
                      <a:pt x="507" y="0"/>
                    </a:lnTo>
                    <a:lnTo>
                      <a:pt x="541" y="0"/>
                    </a:lnTo>
                    <a:lnTo>
                      <a:pt x="574" y="0"/>
                    </a:lnTo>
                    <a:lnTo>
                      <a:pt x="608" y="0"/>
                    </a:lnTo>
                    <a:lnTo>
                      <a:pt x="642" y="0"/>
                    </a:lnTo>
                    <a:lnTo>
                      <a:pt x="676" y="0"/>
                    </a:lnTo>
                    <a:lnTo>
                      <a:pt x="710" y="0"/>
                    </a:lnTo>
                    <a:lnTo>
                      <a:pt x="743" y="0"/>
                    </a:lnTo>
                    <a:lnTo>
                      <a:pt x="777" y="0"/>
                    </a:lnTo>
                    <a:lnTo>
                      <a:pt x="81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61" name="Freeform 75"/>
              <p:cNvSpPr>
                <a:spLocks/>
              </p:cNvSpPr>
              <p:nvPr/>
            </p:nvSpPr>
            <p:spPr bwMode="auto">
              <a:xfrm>
                <a:off x="1025" y="1624"/>
                <a:ext cx="4122" cy="1706"/>
              </a:xfrm>
              <a:custGeom>
                <a:avLst/>
                <a:gdLst>
                  <a:gd name="T0" fmla="*/ 0 w 811"/>
                  <a:gd name="T1" fmla="*/ 0 h 336"/>
                  <a:gd name="T2" fmla="*/ 34 w 811"/>
                  <a:gd name="T3" fmla="*/ 0 h 336"/>
                  <a:gd name="T4" fmla="*/ 68 w 811"/>
                  <a:gd name="T5" fmla="*/ 0 h 336"/>
                  <a:gd name="T6" fmla="*/ 101 w 811"/>
                  <a:gd name="T7" fmla="*/ 0 h 336"/>
                  <a:gd name="T8" fmla="*/ 135 w 811"/>
                  <a:gd name="T9" fmla="*/ 0 h 336"/>
                  <a:gd name="T10" fmla="*/ 169 w 811"/>
                  <a:gd name="T11" fmla="*/ 0 h 336"/>
                  <a:gd name="T12" fmla="*/ 203 w 811"/>
                  <a:gd name="T13" fmla="*/ 0 h 336"/>
                  <a:gd name="T14" fmla="*/ 237 w 811"/>
                  <a:gd name="T15" fmla="*/ 0 h 336"/>
                  <a:gd name="T16" fmla="*/ 270 w 811"/>
                  <a:gd name="T17" fmla="*/ 0 h 336"/>
                  <a:gd name="T18" fmla="*/ 304 w 811"/>
                  <a:gd name="T19" fmla="*/ 0 h 336"/>
                  <a:gd name="T20" fmla="*/ 338 w 811"/>
                  <a:gd name="T21" fmla="*/ 0 h 336"/>
                  <a:gd name="T22" fmla="*/ 372 w 811"/>
                  <a:gd name="T23" fmla="*/ 0 h 336"/>
                  <a:gd name="T24" fmla="*/ 406 w 811"/>
                  <a:gd name="T25" fmla="*/ 0 h 336"/>
                  <a:gd name="T26" fmla="*/ 439 w 811"/>
                  <a:gd name="T27" fmla="*/ 0 h 336"/>
                  <a:gd name="T28" fmla="*/ 473 w 811"/>
                  <a:gd name="T29" fmla="*/ 42 h 336"/>
                  <a:gd name="T30" fmla="*/ 507 w 811"/>
                  <a:gd name="T31" fmla="*/ 210 h 336"/>
                  <a:gd name="T32" fmla="*/ 541 w 811"/>
                  <a:gd name="T33" fmla="*/ 210 h 336"/>
                  <a:gd name="T34" fmla="*/ 574 w 811"/>
                  <a:gd name="T35" fmla="*/ 294 h 336"/>
                  <a:gd name="T36" fmla="*/ 608 w 811"/>
                  <a:gd name="T37" fmla="*/ 294 h 336"/>
                  <a:gd name="T38" fmla="*/ 642 w 811"/>
                  <a:gd name="T39" fmla="*/ 294 h 336"/>
                  <a:gd name="T40" fmla="*/ 676 w 811"/>
                  <a:gd name="T41" fmla="*/ 294 h 336"/>
                  <a:gd name="T42" fmla="*/ 710 w 811"/>
                  <a:gd name="T43" fmla="*/ 336 h 336"/>
                  <a:gd name="T44" fmla="*/ 743 w 811"/>
                  <a:gd name="T45" fmla="*/ 336 h 336"/>
                  <a:gd name="T46" fmla="*/ 777 w 811"/>
                  <a:gd name="T47" fmla="*/ 336 h 336"/>
                  <a:gd name="T48" fmla="*/ 811 w 811"/>
                  <a:gd name="T49" fmla="*/ 336 h 3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1"/>
                  <a:gd name="T76" fmla="*/ 0 h 336"/>
                  <a:gd name="T77" fmla="*/ 811 w 811"/>
                  <a:gd name="T78" fmla="*/ 336 h 3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1" h="336">
                    <a:moveTo>
                      <a:pt x="0" y="0"/>
                    </a:moveTo>
                    <a:lnTo>
                      <a:pt x="34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35" y="0"/>
                    </a:lnTo>
                    <a:lnTo>
                      <a:pt x="169" y="0"/>
                    </a:lnTo>
                    <a:lnTo>
                      <a:pt x="203" y="0"/>
                    </a:lnTo>
                    <a:lnTo>
                      <a:pt x="237" y="0"/>
                    </a:lnTo>
                    <a:lnTo>
                      <a:pt x="270" y="0"/>
                    </a:lnTo>
                    <a:lnTo>
                      <a:pt x="304" y="0"/>
                    </a:lnTo>
                    <a:lnTo>
                      <a:pt x="338" y="0"/>
                    </a:lnTo>
                    <a:lnTo>
                      <a:pt x="372" y="0"/>
                    </a:lnTo>
                    <a:lnTo>
                      <a:pt x="406" y="0"/>
                    </a:lnTo>
                    <a:lnTo>
                      <a:pt x="439" y="0"/>
                    </a:lnTo>
                    <a:lnTo>
                      <a:pt x="473" y="42"/>
                    </a:lnTo>
                    <a:lnTo>
                      <a:pt x="507" y="210"/>
                    </a:lnTo>
                    <a:lnTo>
                      <a:pt x="541" y="210"/>
                    </a:lnTo>
                    <a:lnTo>
                      <a:pt x="574" y="294"/>
                    </a:lnTo>
                    <a:lnTo>
                      <a:pt x="608" y="294"/>
                    </a:lnTo>
                    <a:lnTo>
                      <a:pt x="642" y="294"/>
                    </a:lnTo>
                    <a:lnTo>
                      <a:pt x="676" y="294"/>
                    </a:lnTo>
                    <a:lnTo>
                      <a:pt x="710" y="336"/>
                    </a:lnTo>
                    <a:lnTo>
                      <a:pt x="743" y="336"/>
                    </a:lnTo>
                    <a:lnTo>
                      <a:pt x="777" y="336"/>
                    </a:lnTo>
                    <a:lnTo>
                      <a:pt x="811" y="336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62" name="Freeform 76"/>
              <p:cNvSpPr>
                <a:spLocks/>
              </p:cNvSpPr>
              <p:nvPr/>
            </p:nvSpPr>
            <p:spPr bwMode="auto">
              <a:xfrm>
                <a:off x="1025" y="1624"/>
                <a:ext cx="4122" cy="949"/>
              </a:xfrm>
              <a:custGeom>
                <a:avLst/>
                <a:gdLst>
                  <a:gd name="T0" fmla="*/ 0 w 811"/>
                  <a:gd name="T1" fmla="*/ 0 h 187"/>
                  <a:gd name="T2" fmla="*/ 34 w 811"/>
                  <a:gd name="T3" fmla="*/ 0 h 187"/>
                  <a:gd name="T4" fmla="*/ 68 w 811"/>
                  <a:gd name="T5" fmla="*/ 0 h 187"/>
                  <a:gd name="T6" fmla="*/ 101 w 811"/>
                  <a:gd name="T7" fmla="*/ 0 h 187"/>
                  <a:gd name="T8" fmla="*/ 135 w 811"/>
                  <a:gd name="T9" fmla="*/ 0 h 187"/>
                  <a:gd name="T10" fmla="*/ 169 w 811"/>
                  <a:gd name="T11" fmla="*/ 0 h 187"/>
                  <a:gd name="T12" fmla="*/ 203 w 811"/>
                  <a:gd name="T13" fmla="*/ 0 h 187"/>
                  <a:gd name="T14" fmla="*/ 237 w 811"/>
                  <a:gd name="T15" fmla="*/ 0 h 187"/>
                  <a:gd name="T16" fmla="*/ 270 w 811"/>
                  <a:gd name="T17" fmla="*/ 0 h 187"/>
                  <a:gd name="T18" fmla="*/ 304 w 811"/>
                  <a:gd name="T19" fmla="*/ 0 h 187"/>
                  <a:gd name="T20" fmla="*/ 338 w 811"/>
                  <a:gd name="T21" fmla="*/ 0 h 187"/>
                  <a:gd name="T22" fmla="*/ 372 w 811"/>
                  <a:gd name="T23" fmla="*/ 0 h 187"/>
                  <a:gd name="T24" fmla="*/ 406 w 811"/>
                  <a:gd name="T25" fmla="*/ 0 h 187"/>
                  <a:gd name="T26" fmla="*/ 439 w 811"/>
                  <a:gd name="T27" fmla="*/ 0 h 187"/>
                  <a:gd name="T28" fmla="*/ 473 w 811"/>
                  <a:gd name="T29" fmla="*/ 0 h 187"/>
                  <a:gd name="T30" fmla="*/ 507 w 811"/>
                  <a:gd name="T31" fmla="*/ 74 h 187"/>
                  <a:gd name="T32" fmla="*/ 541 w 811"/>
                  <a:gd name="T33" fmla="*/ 74 h 187"/>
                  <a:gd name="T34" fmla="*/ 574 w 811"/>
                  <a:gd name="T35" fmla="*/ 149 h 187"/>
                  <a:gd name="T36" fmla="*/ 608 w 811"/>
                  <a:gd name="T37" fmla="*/ 149 h 187"/>
                  <a:gd name="T38" fmla="*/ 642 w 811"/>
                  <a:gd name="T39" fmla="*/ 149 h 187"/>
                  <a:gd name="T40" fmla="*/ 676 w 811"/>
                  <a:gd name="T41" fmla="*/ 149 h 187"/>
                  <a:gd name="T42" fmla="*/ 710 w 811"/>
                  <a:gd name="T43" fmla="*/ 149 h 187"/>
                  <a:gd name="T44" fmla="*/ 743 w 811"/>
                  <a:gd name="T45" fmla="*/ 187 h 187"/>
                  <a:gd name="T46" fmla="*/ 777 w 811"/>
                  <a:gd name="T47" fmla="*/ 187 h 187"/>
                  <a:gd name="T48" fmla="*/ 811 w 811"/>
                  <a:gd name="T49" fmla="*/ 187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1"/>
                  <a:gd name="T76" fmla="*/ 0 h 187"/>
                  <a:gd name="T77" fmla="*/ 811 w 811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1" h="187">
                    <a:moveTo>
                      <a:pt x="0" y="0"/>
                    </a:moveTo>
                    <a:lnTo>
                      <a:pt x="34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35" y="0"/>
                    </a:lnTo>
                    <a:lnTo>
                      <a:pt x="169" y="0"/>
                    </a:lnTo>
                    <a:lnTo>
                      <a:pt x="203" y="0"/>
                    </a:lnTo>
                    <a:lnTo>
                      <a:pt x="237" y="0"/>
                    </a:lnTo>
                    <a:lnTo>
                      <a:pt x="270" y="0"/>
                    </a:lnTo>
                    <a:lnTo>
                      <a:pt x="304" y="0"/>
                    </a:lnTo>
                    <a:lnTo>
                      <a:pt x="338" y="0"/>
                    </a:lnTo>
                    <a:lnTo>
                      <a:pt x="372" y="0"/>
                    </a:lnTo>
                    <a:lnTo>
                      <a:pt x="406" y="0"/>
                    </a:lnTo>
                    <a:lnTo>
                      <a:pt x="439" y="0"/>
                    </a:lnTo>
                    <a:lnTo>
                      <a:pt x="473" y="0"/>
                    </a:lnTo>
                    <a:lnTo>
                      <a:pt x="507" y="74"/>
                    </a:lnTo>
                    <a:lnTo>
                      <a:pt x="541" y="74"/>
                    </a:lnTo>
                    <a:lnTo>
                      <a:pt x="574" y="149"/>
                    </a:lnTo>
                    <a:lnTo>
                      <a:pt x="608" y="149"/>
                    </a:lnTo>
                    <a:lnTo>
                      <a:pt x="642" y="149"/>
                    </a:lnTo>
                    <a:lnTo>
                      <a:pt x="676" y="149"/>
                    </a:lnTo>
                    <a:lnTo>
                      <a:pt x="710" y="149"/>
                    </a:lnTo>
                    <a:lnTo>
                      <a:pt x="743" y="187"/>
                    </a:lnTo>
                    <a:lnTo>
                      <a:pt x="777" y="187"/>
                    </a:lnTo>
                    <a:lnTo>
                      <a:pt x="811" y="18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64" name="Oval 78"/>
              <p:cNvSpPr>
                <a:spLocks noChangeArrowheads="1"/>
              </p:cNvSpPr>
              <p:nvPr/>
            </p:nvSpPr>
            <p:spPr bwMode="auto">
              <a:xfrm>
                <a:off x="1010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65" name="Oval 79"/>
              <p:cNvSpPr>
                <a:spLocks noChangeArrowheads="1"/>
              </p:cNvSpPr>
              <p:nvPr/>
            </p:nvSpPr>
            <p:spPr bwMode="auto">
              <a:xfrm>
                <a:off x="1182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66" name="Oval 80"/>
              <p:cNvSpPr>
                <a:spLocks noChangeArrowheads="1"/>
              </p:cNvSpPr>
              <p:nvPr/>
            </p:nvSpPr>
            <p:spPr bwMode="auto">
              <a:xfrm>
                <a:off x="1355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67" name="Oval 81"/>
              <p:cNvSpPr>
                <a:spLocks noChangeArrowheads="1"/>
              </p:cNvSpPr>
              <p:nvPr/>
            </p:nvSpPr>
            <p:spPr bwMode="auto">
              <a:xfrm>
                <a:off x="1523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68" name="Oval 82"/>
              <p:cNvSpPr>
                <a:spLocks noChangeArrowheads="1"/>
              </p:cNvSpPr>
              <p:nvPr/>
            </p:nvSpPr>
            <p:spPr bwMode="auto">
              <a:xfrm>
                <a:off x="1696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69" name="Oval 83"/>
              <p:cNvSpPr>
                <a:spLocks noChangeArrowheads="1"/>
              </p:cNvSpPr>
              <p:nvPr/>
            </p:nvSpPr>
            <p:spPr bwMode="auto">
              <a:xfrm>
                <a:off x="1869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0" name="Oval 84"/>
              <p:cNvSpPr>
                <a:spLocks noChangeArrowheads="1"/>
              </p:cNvSpPr>
              <p:nvPr/>
            </p:nvSpPr>
            <p:spPr bwMode="auto">
              <a:xfrm>
                <a:off x="2041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1" name="Oval 85"/>
              <p:cNvSpPr>
                <a:spLocks noChangeArrowheads="1"/>
              </p:cNvSpPr>
              <p:nvPr/>
            </p:nvSpPr>
            <p:spPr bwMode="auto">
              <a:xfrm>
                <a:off x="2214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2" name="Oval 86"/>
              <p:cNvSpPr>
                <a:spLocks noChangeArrowheads="1"/>
              </p:cNvSpPr>
              <p:nvPr/>
            </p:nvSpPr>
            <p:spPr bwMode="auto">
              <a:xfrm>
                <a:off x="2382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3" name="Oval 87"/>
              <p:cNvSpPr>
                <a:spLocks noChangeArrowheads="1"/>
              </p:cNvSpPr>
              <p:nvPr/>
            </p:nvSpPr>
            <p:spPr bwMode="auto">
              <a:xfrm>
                <a:off x="2555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4" name="Oval 88"/>
              <p:cNvSpPr>
                <a:spLocks noChangeArrowheads="1"/>
              </p:cNvSpPr>
              <p:nvPr/>
            </p:nvSpPr>
            <p:spPr bwMode="auto">
              <a:xfrm>
                <a:off x="2728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5" name="Oval 89"/>
              <p:cNvSpPr>
                <a:spLocks noChangeArrowheads="1"/>
              </p:cNvSpPr>
              <p:nvPr/>
            </p:nvSpPr>
            <p:spPr bwMode="auto">
              <a:xfrm>
                <a:off x="2900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6" name="Oval 90"/>
              <p:cNvSpPr>
                <a:spLocks noChangeArrowheads="1"/>
              </p:cNvSpPr>
              <p:nvPr/>
            </p:nvSpPr>
            <p:spPr bwMode="auto">
              <a:xfrm>
                <a:off x="3073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7" name="Oval 91"/>
              <p:cNvSpPr>
                <a:spLocks noChangeArrowheads="1"/>
              </p:cNvSpPr>
              <p:nvPr/>
            </p:nvSpPr>
            <p:spPr bwMode="auto">
              <a:xfrm>
                <a:off x="3241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8" name="Oval 92"/>
              <p:cNvSpPr>
                <a:spLocks noChangeArrowheads="1"/>
              </p:cNvSpPr>
              <p:nvPr/>
            </p:nvSpPr>
            <p:spPr bwMode="auto">
              <a:xfrm>
                <a:off x="3414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79" name="Oval 93"/>
              <p:cNvSpPr>
                <a:spLocks noChangeArrowheads="1"/>
              </p:cNvSpPr>
              <p:nvPr/>
            </p:nvSpPr>
            <p:spPr bwMode="auto">
              <a:xfrm>
                <a:off x="3586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0" name="Oval 94"/>
              <p:cNvSpPr>
                <a:spLocks noChangeArrowheads="1"/>
              </p:cNvSpPr>
              <p:nvPr/>
            </p:nvSpPr>
            <p:spPr bwMode="auto">
              <a:xfrm>
                <a:off x="3759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1" name="Oval 95"/>
              <p:cNvSpPr>
                <a:spLocks noChangeArrowheads="1"/>
              </p:cNvSpPr>
              <p:nvPr/>
            </p:nvSpPr>
            <p:spPr bwMode="auto">
              <a:xfrm>
                <a:off x="3927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2" name="Oval 96"/>
              <p:cNvSpPr>
                <a:spLocks noChangeArrowheads="1"/>
              </p:cNvSpPr>
              <p:nvPr/>
            </p:nvSpPr>
            <p:spPr bwMode="auto">
              <a:xfrm>
                <a:off x="4100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3" name="Oval 97"/>
              <p:cNvSpPr>
                <a:spLocks noChangeArrowheads="1"/>
              </p:cNvSpPr>
              <p:nvPr/>
            </p:nvSpPr>
            <p:spPr bwMode="auto">
              <a:xfrm>
                <a:off x="4273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4" name="Oval 98"/>
              <p:cNvSpPr>
                <a:spLocks noChangeArrowheads="1"/>
              </p:cNvSpPr>
              <p:nvPr/>
            </p:nvSpPr>
            <p:spPr bwMode="auto">
              <a:xfrm>
                <a:off x="4445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5" name="Oval 99"/>
              <p:cNvSpPr>
                <a:spLocks noChangeArrowheads="1"/>
              </p:cNvSpPr>
              <p:nvPr/>
            </p:nvSpPr>
            <p:spPr bwMode="auto">
              <a:xfrm>
                <a:off x="4618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6" name="Oval 100"/>
              <p:cNvSpPr>
                <a:spLocks noChangeArrowheads="1"/>
              </p:cNvSpPr>
              <p:nvPr/>
            </p:nvSpPr>
            <p:spPr bwMode="auto">
              <a:xfrm>
                <a:off x="4786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7" name="Oval 101"/>
              <p:cNvSpPr>
                <a:spLocks noChangeArrowheads="1"/>
              </p:cNvSpPr>
              <p:nvPr/>
            </p:nvSpPr>
            <p:spPr bwMode="auto">
              <a:xfrm>
                <a:off x="4959" y="1609"/>
                <a:ext cx="25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8" name="Oval 102"/>
              <p:cNvSpPr>
                <a:spLocks noChangeArrowheads="1"/>
              </p:cNvSpPr>
              <p:nvPr/>
            </p:nvSpPr>
            <p:spPr bwMode="auto">
              <a:xfrm>
                <a:off x="5131" y="1609"/>
                <a:ext cx="26" cy="25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89" name="Rectangle 103"/>
              <p:cNvSpPr>
                <a:spLocks noChangeArrowheads="1"/>
              </p:cNvSpPr>
              <p:nvPr/>
            </p:nvSpPr>
            <p:spPr bwMode="auto">
              <a:xfrm>
                <a:off x="994" y="1593"/>
                <a:ext cx="6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90" name="Line 104"/>
              <p:cNvSpPr>
                <a:spLocks noChangeShapeType="1"/>
              </p:cNvSpPr>
              <p:nvPr/>
            </p:nvSpPr>
            <p:spPr bwMode="auto">
              <a:xfrm flipH="1" flipV="1">
                <a:off x="1000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1" name="Line 105"/>
              <p:cNvSpPr>
                <a:spLocks noChangeShapeType="1"/>
              </p:cNvSpPr>
              <p:nvPr/>
            </p:nvSpPr>
            <p:spPr bwMode="auto">
              <a:xfrm>
                <a:off x="1025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2" name="Line 106"/>
              <p:cNvSpPr>
                <a:spLocks noChangeShapeType="1"/>
              </p:cNvSpPr>
              <p:nvPr/>
            </p:nvSpPr>
            <p:spPr bwMode="auto">
              <a:xfrm flipH="1">
                <a:off x="1000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3" name="Line 107"/>
              <p:cNvSpPr>
                <a:spLocks noChangeShapeType="1"/>
              </p:cNvSpPr>
              <p:nvPr/>
            </p:nvSpPr>
            <p:spPr bwMode="auto">
              <a:xfrm flipV="1">
                <a:off x="1025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4" name="Rectangle 108"/>
              <p:cNvSpPr>
                <a:spLocks noChangeArrowheads="1"/>
              </p:cNvSpPr>
              <p:nvPr/>
            </p:nvSpPr>
            <p:spPr bwMode="auto">
              <a:xfrm>
                <a:off x="1167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495" name="Line 109"/>
              <p:cNvSpPr>
                <a:spLocks noChangeShapeType="1"/>
              </p:cNvSpPr>
              <p:nvPr/>
            </p:nvSpPr>
            <p:spPr bwMode="auto">
              <a:xfrm flipH="1" flipV="1">
                <a:off x="1172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6" name="Line 110"/>
              <p:cNvSpPr>
                <a:spLocks noChangeShapeType="1"/>
              </p:cNvSpPr>
              <p:nvPr/>
            </p:nvSpPr>
            <p:spPr bwMode="auto">
              <a:xfrm>
                <a:off x="1198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7" name="Line 111"/>
              <p:cNvSpPr>
                <a:spLocks noChangeShapeType="1"/>
              </p:cNvSpPr>
              <p:nvPr/>
            </p:nvSpPr>
            <p:spPr bwMode="auto">
              <a:xfrm flipH="1">
                <a:off x="1172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8" name="Line 112"/>
              <p:cNvSpPr>
                <a:spLocks noChangeShapeType="1"/>
              </p:cNvSpPr>
              <p:nvPr/>
            </p:nvSpPr>
            <p:spPr bwMode="auto">
              <a:xfrm flipV="1">
                <a:off x="1198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99" name="Rectangle 113"/>
              <p:cNvSpPr>
                <a:spLocks noChangeArrowheads="1"/>
              </p:cNvSpPr>
              <p:nvPr/>
            </p:nvSpPr>
            <p:spPr bwMode="auto">
              <a:xfrm>
                <a:off x="1340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00" name="Line 114"/>
              <p:cNvSpPr>
                <a:spLocks noChangeShapeType="1"/>
              </p:cNvSpPr>
              <p:nvPr/>
            </p:nvSpPr>
            <p:spPr bwMode="auto">
              <a:xfrm flipH="1" flipV="1">
                <a:off x="1345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1" name="Line 115"/>
              <p:cNvSpPr>
                <a:spLocks noChangeShapeType="1"/>
              </p:cNvSpPr>
              <p:nvPr/>
            </p:nvSpPr>
            <p:spPr bwMode="auto">
              <a:xfrm>
                <a:off x="1371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2" name="Line 116"/>
              <p:cNvSpPr>
                <a:spLocks noChangeShapeType="1"/>
              </p:cNvSpPr>
              <p:nvPr/>
            </p:nvSpPr>
            <p:spPr bwMode="auto">
              <a:xfrm flipH="1">
                <a:off x="1345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3" name="Line 117"/>
              <p:cNvSpPr>
                <a:spLocks noChangeShapeType="1"/>
              </p:cNvSpPr>
              <p:nvPr/>
            </p:nvSpPr>
            <p:spPr bwMode="auto">
              <a:xfrm flipV="1">
                <a:off x="1371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4" name="Rectangle 118"/>
              <p:cNvSpPr>
                <a:spLocks noChangeArrowheads="1"/>
              </p:cNvSpPr>
              <p:nvPr/>
            </p:nvSpPr>
            <p:spPr bwMode="auto">
              <a:xfrm>
                <a:off x="1508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05" name="Line 119"/>
              <p:cNvSpPr>
                <a:spLocks noChangeShapeType="1"/>
              </p:cNvSpPr>
              <p:nvPr/>
            </p:nvSpPr>
            <p:spPr bwMode="auto">
              <a:xfrm flipH="1" flipV="1">
                <a:off x="1513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6" name="Line 120"/>
              <p:cNvSpPr>
                <a:spLocks noChangeShapeType="1"/>
              </p:cNvSpPr>
              <p:nvPr/>
            </p:nvSpPr>
            <p:spPr bwMode="auto">
              <a:xfrm>
                <a:off x="1538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7" name="Line 121"/>
              <p:cNvSpPr>
                <a:spLocks noChangeShapeType="1"/>
              </p:cNvSpPr>
              <p:nvPr/>
            </p:nvSpPr>
            <p:spPr bwMode="auto">
              <a:xfrm flipH="1">
                <a:off x="1513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8" name="Line 122"/>
              <p:cNvSpPr>
                <a:spLocks noChangeShapeType="1"/>
              </p:cNvSpPr>
              <p:nvPr/>
            </p:nvSpPr>
            <p:spPr bwMode="auto">
              <a:xfrm flipV="1">
                <a:off x="1538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09" name="Rectangle 123"/>
              <p:cNvSpPr>
                <a:spLocks noChangeArrowheads="1"/>
              </p:cNvSpPr>
              <p:nvPr/>
            </p:nvSpPr>
            <p:spPr bwMode="auto">
              <a:xfrm>
                <a:off x="1681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10" name="Line 124"/>
              <p:cNvSpPr>
                <a:spLocks noChangeShapeType="1"/>
              </p:cNvSpPr>
              <p:nvPr/>
            </p:nvSpPr>
            <p:spPr bwMode="auto">
              <a:xfrm flipH="1" flipV="1">
                <a:off x="1686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1" name="Line 125"/>
              <p:cNvSpPr>
                <a:spLocks noChangeShapeType="1"/>
              </p:cNvSpPr>
              <p:nvPr/>
            </p:nvSpPr>
            <p:spPr bwMode="auto">
              <a:xfrm>
                <a:off x="1711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2" name="Line 126"/>
              <p:cNvSpPr>
                <a:spLocks noChangeShapeType="1"/>
              </p:cNvSpPr>
              <p:nvPr/>
            </p:nvSpPr>
            <p:spPr bwMode="auto">
              <a:xfrm flipH="1">
                <a:off x="1686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3" name="Line 127"/>
              <p:cNvSpPr>
                <a:spLocks noChangeShapeType="1"/>
              </p:cNvSpPr>
              <p:nvPr/>
            </p:nvSpPr>
            <p:spPr bwMode="auto">
              <a:xfrm flipV="1">
                <a:off x="1711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4" name="Rectangle 128"/>
              <p:cNvSpPr>
                <a:spLocks noChangeArrowheads="1"/>
              </p:cNvSpPr>
              <p:nvPr/>
            </p:nvSpPr>
            <p:spPr bwMode="auto">
              <a:xfrm>
                <a:off x="1853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15" name="Line 129"/>
              <p:cNvSpPr>
                <a:spLocks noChangeShapeType="1"/>
              </p:cNvSpPr>
              <p:nvPr/>
            </p:nvSpPr>
            <p:spPr bwMode="auto">
              <a:xfrm flipH="1" flipV="1">
                <a:off x="1858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6" name="Line 130"/>
              <p:cNvSpPr>
                <a:spLocks noChangeShapeType="1"/>
              </p:cNvSpPr>
              <p:nvPr/>
            </p:nvSpPr>
            <p:spPr bwMode="auto">
              <a:xfrm>
                <a:off x="1884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7" name="Line 131"/>
              <p:cNvSpPr>
                <a:spLocks noChangeShapeType="1"/>
              </p:cNvSpPr>
              <p:nvPr/>
            </p:nvSpPr>
            <p:spPr bwMode="auto">
              <a:xfrm flipH="1">
                <a:off x="1858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8" name="Line 132"/>
              <p:cNvSpPr>
                <a:spLocks noChangeShapeType="1"/>
              </p:cNvSpPr>
              <p:nvPr/>
            </p:nvSpPr>
            <p:spPr bwMode="auto">
              <a:xfrm flipV="1">
                <a:off x="1884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19" name="Rectangle 133"/>
              <p:cNvSpPr>
                <a:spLocks noChangeArrowheads="1"/>
              </p:cNvSpPr>
              <p:nvPr/>
            </p:nvSpPr>
            <p:spPr bwMode="auto">
              <a:xfrm>
                <a:off x="2026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20" name="Line 134"/>
              <p:cNvSpPr>
                <a:spLocks noChangeShapeType="1"/>
              </p:cNvSpPr>
              <p:nvPr/>
            </p:nvSpPr>
            <p:spPr bwMode="auto">
              <a:xfrm flipH="1" flipV="1">
                <a:off x="2031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1" name="Line 135"/>
              <p:cNvSpPr>
                <a:spLocks noChangeShapeType="1"/>
              </p:cNvSpPr>
              <p:nvPr/>
            </p:nvSpPr>
            <p:spPr bwMode="auto">
              <a:xfrm>
                <a:off x="2057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2" name="Line 136"/>
              <p:cNvSpPr>
                <a:spLocks noChangeShapeType="1"/>
              </p:cNvSpPr>
              <p:nvPr/>
            </p:nvSpPr>
            <p:spPr bwMode="auto">
              <a:xfrm flipH="1">
                <a:off x="2031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3" name="Line 137"/>
              <p:cNvSpPr>
                <a:spLocks noChangeShapeType="1"/>
              </p:cNvSpPr>
              <p:nvPr/>
            </p:nvSpPr>
            <p:spPr bwMode="auto">
              <a:xfrm flipV="1">
                <a:off x="2057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4" name="Rectangle 138"/>
              <p:cNvSpPr>
                <a:spLocks noChangeArrowheads="1"/>
              </p:cNvSpPr>
              <p:nvPr/>
            </p:nvSpPr>
            <p:spPr bwMode="auto">
              <a:xfrm>
                <a:off x="2199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25" name="Line 139"/>
              <p:cNvSpPr>
                <a:spLocks noChangeShapeType="1"/>
              </p:cNvSpPr>
              <p:nvPr/>
            </p:nvSpPr>
            <p:spPr bwMode="auto">
              <a:xfrm flipH="1" flipV="1">
                <a:off x="2204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6" name="Line 140"/>
              <p:cNvSpPr>
                <a:spLocks noChangeShapeType="1"/>
              </p:cNvSpPr>
              <p:nvPr/>
            </p:nvSpPr>
            <p:spPr bwMode="auto">
              <a:xfrm>
                <a:off x="2229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7" name="Line 141"/>
              <p:cNvSpPr>
                <a:spLocks noChangeShapeType="1"/>
              </p:cNvSpPr>
              <p:nvPr/>
            </p:nvSpPr>
            <p:spPr bwMode="auto">
              <a:xfrm flipH="1">
                <a:off x="2204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8" name="Line 142"/>
              <p:cNvSpPr>
                <a:spLocks noChangeShapeType="1"/>
              </p:cNvSpPr>
              <p:nvPr/>
            </p:nvSpPr>
            <p:spPr bwMode="auto">
              <a:xfrm flipV="1">
                <a:off x="2229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29" name="Rectangle 143"/>
              <p:cNvSpPr>
                <a:spLocks noChangeArrowheads="1"/>
              </p:cNvSpPr>
              <p:nvPr/>
            </p:nvSpPr>
            <p:spPr bwMode="auto">
              <a:xfrm>
                <a:off x="2367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30" name="Line 144"/>
              <p:cNvSpPr>
                <a:spLocks noChangeShapeType="1"/>
              </p:cNvSpPr>
              <p:nvPr/>
            </p:nvSpPr>
            <p:spPr bwMode="auto">
              <a:xfrm flipH="1" flipV="1">
                <a:off x="2372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1" name="Line 145"/>
              <p:cNvSpPr>
                <a:spLocks noChangeShapeType="1"/>
              </p:cNvSpPr>
              <p:nvPr/>
            </p:nvSpPr>
            <p:spPr bwMode="auto">
              <a:xfrm>
                <a:off x="2397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2" name="Line 146"/>
              <p:cNvSpPr>
                <a:spLocks noChangeShapeType="1"/>
              </p:cNvSpPr>
              <p:nvPr/>
            </p:nvSpPr>
            <p:spPr bwMode="auto">
              <a:xfrm flipH="1">
                <a:off x="2372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3" name="Line 147"/>
              <p:cNvSpPr>
                <a:spLocks noChangeShapeType="1"/>
              </p:cNvSpPr>
              <p:nvPr/>
            </p:nvSpPr>
            <p:spPr bwMode="auto">
              <a:xfrm flipV="1">
                <a:off x="2397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4" name="Rectangle 148"/>
              <p:cNvSpPr>
                <a:spLocks noChangeArrowheads="1"/>
              </p:cNvSpPr>
              <p:nvPr/>
            </p:nvSpPr>
            <p:spPr bwMode="auto">
              <a:xfrm>
                <a:off x="2539" y="1593"/>
                <a:ext cx="6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35" name="Line 149"/>
              <p:cNvSpPr>
                <a:spLocks noChangeShapeType="1"/>
              </p:cNvSpPr>
              <p:nvPr/>
            </p:nvSpPr>
            <p:spPr bwMode="auto">
              <a:xfrm flipH="1" flipV="1">
                <a:off x="2545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6" name="Line 150"/>
              <p:cNvSpPr>
                <a:spLocks noChangeShapeType="1"/>
              </p:cNvSpPr>
              <p:nvPr/>
            </p:nvSpPr>
            <p:spPr bwMode="auto">
              <a:xfrm>
                <a:off x="2570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7" name="Line 151"/>
              <p:cNvSpPr>
                <a:spLocks noChangeShapeType="1"/>
              </p:cNvSpPr>
              <p:nvPr/>
            </p:nvSpPr>
            <p:spPr bwMode="auto">
              <a:xfrm flipH="1">
                <a:off x="2545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8" name="Line 152"/>
              <p:cNvSpPr>
                <a:spLocks noChangeShapeType="1"/>
              </p:cNvSpPr>
              <p:nvPr/>
            </p:nvSpPr>
            <p:spPr bwMode="auto">
              <a:xfrm flipV="1">
                <a:off x="2570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39" name="Rectangle 153"/>
              <p:cNvSpPr>
                <a:spLocks noChangeArrowheads="1"/>
              </p:cNvSpPr>
              <p:nvPr/>
            </p:nvSpPr>
            <p:spPr bwMode="auto">
              <a:xfrm>
                <a:off x="2712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40" name="Line 154"/>
              <p:cNvSpPr>
                <a:spLocks noChangeShapeType="1"/>
              </p:cNvSpPr>
              <p:nvPr/>
            </p:nvSpPr>
            <p:spPr bwMode="auto">
              <a:xfrm flipH="1" flipV="1">
                <a:off x="2717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1" name="Line 155"/>
              <p:cNvSpPr>
                <a:spLocks noChangeShapeType="1"/>
              </p:cNvSpPr>
              <p:nvPr/>
            </p:nvSpPr>
            <p:spPr bwMode="auto">
              <a:xfrm>
                <a:off x="2743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2" name="Line 156"/>
              <p:cNvSpPr>
                <a:spLocks noChangeShapeType="1"/>
              </p:cNvSpPr>
              <p:nvPr/>
            </p:nvSpPr>
            <p:spPr bwMode="auto">
              <a:xfrm flipH="1">
                <a:off x="2717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3" name="Line 157"/>
              <p:cNvSpPr>
                <a:spLocks noChangeShapeType="1"/>
              </p:cNvSpPr>
              <p:nvPr/>
            </p:nvSpPr>
            <p:spPr bwMode="auto">
              <a:xfrm flipV="1">
                <a:off x="2743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4" name="Rectangle 158"/>
              <p:cNvSpPr>
                <a:spLocks noChangeArrowheads="1"/>
              </p:cNvSpPr>
              <p:nvPr/>
            </p:nvSpPr>
            <p:spPr bwMode="auto">
              <a:xfrm>
                <a:off x="2885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45" name="Line 159"/>
              <p:cNvSpPr>
                <a:spLocks noChangeShapeType="1"/>
              </p:cNvSpPr>
              <p:nvPr/>
            </p:nvSpPr>
            <p:spPr bwMode="auto">
              <a:xfrm flipH="1" flipV="1">
                <a:off x="2890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6" name="Line 160"/>
              <p:cNvSpPr>
                <a:spLocks noChangeShapeType="1"/>
              </p:cNvSpPr>
              <p:nvPr/>
            </p:nvSpPr>
            <p:spPr bwMode="auto">
              <a:xfrm>
                <a:off x="2916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7" name="Line 161"/>
              <p:cNvSpPr>
                <a:spLocks noChangeShapeType="1"/>
              </p:cNvSpPr>
              <p:nvPr/>
            </p:nvSpPr>
            <p:spPr bwMode="auto">
              <a:xfrm flipH="1">
                <a:off x="2890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8" name="Line 162"/>
              <p:cNvSpPr>
                <a:spLocks noChangeShapeType="1"/>
              </p:cNvSpPr>
              <p:nvPr/>
            </p:nvSpPr>
            <p:spPr bwMode="auto">
              <a:xfrm flipV="1">
                <a:off x="2916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49" name="Rectangle 163"/>
              <p:cNvSpPr>
                <a:spLocks noChangeArrowheads="1"/>
              </p:cNvSpPr>
              <p:nvPr/>
            </p:nvSpPr>
            <p:spPr bwMode="auto">
              <a:xfrm>
                <a:off x="3058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50" name="Line 164"/>
              <p:cNvSpPr>
                <a:spLocks noChangeShapeType="1"/>
              </p:cNvSpPr>
              <p:nvPr/>
            </p:nvSpPr>
            <p:spPr bwMode="auto">
              <a:xfrm flipH="1" flipV="1">
                <a:off x="3063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1" name="Line 165"/>
              <p:cNvSpPr>
                <a:spLocks noChangeShapeType="1"/>
              </p:cNvSpPr>
              <p:nvPr/>
            </p:nvSpPr>
            <p:spPr bwMode="auto">
              <a:xfrm>
                <a:off x="3088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2" name="Line 166"/>
              <p:cNvSpPr>
                <a:spLocks noChangeShapeType="1"/>
              </p:cNvSpPr>
              <p:nvPr/>
            </p:nvSpPr>
            <p:spPr bwMode="auto">
              <a:xfrm flipH="1">
                <a:off x="3063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3" name="Line 167"/>
              <p:cNvSpPr>
                <a:spLocks noChangeShapeType="1"/>
              </p:cNvSpPr>
              <p:nvPr/>
            </p:nvSpPr>
            <p:spPr bwMode="auto">
              <a:xfrm flipV="1">
                <a:off x="3088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4" name="Rectangle 168"/>
              <p:cNvSpPr>
                <a:spLocks noChangeArrowheads="1"/>
              </p:cNvSpPr>
              <p:nvPr/>
            </p:nvSpPr>
            <p:spPr bwMode="auto">
              <a:xfrm>
                <a:off x="3226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55" name="Line 169"/>
              <p:cNvSpPr>
                <a:spLocks noChangeShapeType="1"/>
              </p:cNvSpPr>
              <p:nvPr/>
            </p:nvSpPr>
            <p:spPr bwMode="auto">
              <a:xfrm flipH="1" flipV="1">
                <a:off x="3231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6" name="Line 170"/>
              <p:cNvSpPr>
                <a:spLocks noChangeShapeType="1"/>
              </p:cNvSpPr>
              <p:nvPr/>
            </p:nvSpPr>
            <p:spPr bwMode="auto">
              <a:xfrm>
                <a:off x="3256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7" name="Line 171"/>
              <p:cNvSpPr>
                <a:spLocks noChangeShapeType="1"/>
              </p:cNvSpPr>
              <p:nvPr/>
            </p:nvSpPr>
            <p:spPr bwMode="auto">
              <a:xfrm flipH="1">
                <a:off x="3231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8" name="Line 172"/>
              <p:cNvSpPr>
                <a:spLocks noChangeShapeType="1"/>
              </p:cNvSpPr>
              <p:nvPr/>
            </p:nvSpPr>
            <p:spPr bwMode="auto">
              <a:xfrm flipV="1">
                <a:off x="3256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59" name="Rectangle 173"/>
              <p:cNvSpPr>
                <a:spLocks noChangeArrowheads="1"/>
              </p:cNvSpPr>
              <p:nvPr/>
            </p:nvSpPr>
            <p:spPr bwMode="auto">
              <a:xfrm>
                <a:off x="3398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60" name="Line 174"/>
              <p:cNvSpPr>
                <a:spLocks noChangeShapeType="1"/>
              </p:cNvSpPr>
              <p:nvPr/>
            </p:nvSpPr>
            <p:spPr bwMode="auto">
              <a:xfrm flipH="1" flipV="1">
                <a:off x="3403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1" name="Line 175"/>
              <p:cNvSpPr>
                <a:spLocks noChangeShapeType="1"/>
              </p:cNvSpPr>
              <p:nvPr/>
            </p:nvSpPr>
            <p:spPr bwMode="auto">
              <a:xfrm>
                <a:off x="3429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2" name="Line 176"/>
              <p:cNvSpPr>
                <a:spLocks noChangeShapeType="1"/>
              </p:cNvSpPr>
              <p:nvPr/>
            </p:nvSpPr>
            <p:spPr bwMode="auto">
              <a:xfrm flipH="1">
                <a:off x="3403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3" name="Line 177"/>
              <p:cNvSpPr>
                <a:spLocks noChangeShapeType="1"/>
              </p:cNvSpPr>
              <p:nvPr/>
            </p:nvSpPr>
            <p:spPr bwMode="auto">
              <a:xfrm flipV="1">
                <a:off x="3429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4" name="Rectangle 178"/>
              <p:cNvSpPr>
                <a:spLocks noChangeArrowheads="1"/>
              </p:cNvSpPr>
              <p:nvPr/>
            </p:nvSpPr>
            <p:spPr bwMode="auto">
              <a:xfrm>
                <a:off x="3571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65" name="Line 179"/>
              <p:cNvSpPr>
                <a:spLocks noChangeShapeType="1"/>
              </p:cNvSpPr>
              <p:nvPr/>
            </p:nvSpPr>
            <p:spPr bwMode="auto">
              <a:xfrm flipH="1" flipV="1">
                <a:off x="3576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6" name="Line 180"/>
              <p:cNvSpPr>
                <a:spLocks noChangeShapeType="1"/>
              </p:cNvSpPr>
              <p:nvPr/>
            </p:nvSpPr>
            <p:spPr bwMode="auto">
              <a:xfrm>
                <a:off x="3602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7" name="Line 181"/>
              <p:cNvSpPr>
                <a:spLocks noChangeShapeType="1"/>
              </p:cNvSpPr>
              <p:nvPr/>
            </p:nvSpPr>
            <p:spPr bwMode="auto">
              <a:xfrm flipH="1">
                <a:off x="3576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8" name="Line 182"/>
              <p:cNvSpPr>
                <a:spLocks noChangeShapeType="1"/>
              </p:cNvSpPr>
              <p:nvPr/>
            </p:nvSpPr>
            <p:spPr bwMode="auto">
              <a:xfrm flipV="1">
                <a:off x="3602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69" name="Rectangle 183"/>
              <p:cNvSpPr>
                <a:spLocks noChangeArrowheads="1"/>
              </p:cNvSpPr>
              <p:nvPr/>
            </p:nvSpPr>
            <p:spPr bwMode="auto">
              <a:xfrm>
                <a:off x="3744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70" name="Line 184"/>
              <p:cNvSpPr>
                <a:spLocks noChangeShapeType="1"/>
              </p:cNvSpPr>
              <p:nvPr/>
            </p:nvSpPr>
            <p:spPr bwMode="auto">
              <a:xfrm flipH="1" flipV="1">
                <a:off x="3749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1" name="Line 185"/>
              <p:cNvSpPr>
                <a:spLocks noChangeShapeType="1"/>
              </p:cNvSpPr>
              <p:nvPr/>
            </p:nvSpPr>
            <p:spPr bwMode="auto">
              <a:xfrm>
                <a:off x="3774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2" name="Line 186"/>
              <p:cNvSpPr>
                <a:spLocks noChangeShapeType="1"/>
              </p:cNvSpPr>
              <p:nvPr/>
            </p:nvSpPr>
            <p:spPr bwMode="auto">
              <a:xfrm flipH="1">
                <a:off x="3749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3" name="Line 187"/>
              <p:cNvSpPr>
                <a:spLocks noChangeShapeType="1"/>
              </p:cNvSpPr>
              <p:nvPr/>
            </p:nvSpPr>
            <p:spPr bwMode="auto">
              <a:xfrm flipV="1">
                <a:off x="3774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4" name="Rectangle 188"/>
              <p:cNvSpPr>
                <a:spLocks noChangeArrowheads="1"/>
              </p:cNvSpPr>
              <p:nvPr/>
            </p:nvSpPr>
            <p:spPr bwMode="auto">
              <a:xfrm>
                <a:off x="3912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75" name="Line 189"/>
              <p:cNvSpPr>
                <a:spLocks noChangeShapeType="1"/>
              </p:cNvSpPr>
              <p:nvPr/>
            </p:nvSpPr>
            <p:spPr bwMode="auto">
              <a:xfrm flipH="1" flipV="1">
                <a:off x="3917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6" name="Line 190"/>
              <p:cNvSpPr>
                <a:spLocks noChangeShapeType="1"/>
              </p:cNvSpPr>
              <p:nvPr/>
            </p:nvSpPr>
            <p:spPr bwMode="auto">
              <a:xfrm>
                <a:off x="3942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7" name="Line 191"/>
              <p:cNvSpPr>
                <a:spLocks noChangeShapeType="1"/>
              </p:cNvSpPr>
              <p:nvPr/>
            </p:nvSpPr>
            <p:spPr bwMode="auto">
              <a:xfrm flipH="1">
                <a:off x="3917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8" name="Line 192"/>
              <p:cNvSpPr>
                <a:spLocks noChangeShapeType="1"/>
              </p:cNvSpPr>
              <p:nvPr/>
            </p:nvSpPr>
            <p:spPr bwMode="auto">
              <a:xfrm flipV="1">
                <a:off x="3942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79" name="Rectangle 193"/>
              <p:cNvSpPr>
                <a:spLocks noChangeArrowheads="1"/>
              </p:cNvSpPr>
              <p:nvPr/>
            </p:nvSpPr>
            <p:spPr bwMode="auto">
              <a:xfrm>
                <a:off x="4085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80" name="Line 194"/>
              <p:cNvSpPr>
                <a:spLocks noChangeShapeType="1"/>
              </p:cNvSpPr>
              <p:nvPr/>
            </p:nvSpPr>
            <p:spPr bwMode="auto">
              <a:xfrm flipH="1" flipV="1">
                <a:off x="4090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1" name="Line 195"/>
              <p:cNvSpPr>
                <a:spLocks noChangeShapeType="1"/>
              </p:cNvSpPr>
              <p:nvPr/>
            </p:nvSpPr>
            <p:spPr bwMode="auto">
              <a:xfrm>
                <a:off x="4115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2" name="Line 196"/>
              <p:cNvSpPr>
                <a:spLocks noChangeShapeType="1"/>
              </p:cNvSpPr>
              <p:nvPr/>
            </p:nvSpPr>
            <p:spPr bwMode="auto">
              <a:xfrm flipH="1">
                <a:off x="4090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3" name="Line 197"/>
              <p:cNvSpPr>
                <a:spLocks noChangeShapeType="1"/>
              </p:cNvSpPr>
              <p:nvPr/>
            </p:nvSpPr>
            <p:spPr bwMode="auto">
              <a:xfrm flipV="1">
                <a:off x="4115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4" name="Rectangle 198"/>
              <p:cNvSpPr>
                <a:spLocks noChangeArrowheads="1"/>
              </p:cNvSpPr>
              <p:nvPr/>
            </p:nvSpPr>
            <p:spPr bwMode="auto">
              <a:xfrm>
                <a:off x="4257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85" name="Line 199"/>
              <p:cNvSpPr>
                <a:spLocks noChangeShapeType="1"/>
              </p:cNvSpPr>
              <p:nvPr/>
            </p:nvSpPr>
            <p:spPr bwMode="auto">
              <a:xfrm flipH="1" flipV="1">
                <a:off x="4262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6" name="Line 200"/>
              <p:cNvSpPr>
                <a:spLocks noChangeShapeType="1"/>
              </p:cNvSpPr>
              <p:nvPr/>
            </p:nvSpPr>
            <p:spPr bwMode="auto">
              <a:xfrm>
                <a:off x="4288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7" name="Line 201"/>
              <p:cNvSpPr>
                <a:spLocks noChangeShapeType="1"/>
              </p:cNvSpPr>
              <p:nvPr/>
            </p:nvSpPr>
            <p:spPr bwMode="auto">
              <a:xfrm flipH="1">
                <a:off x="4262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8" name="Line 202"/>
              <p:cNvSpPr>
                <a:spLocks noChangeShapeType="1"/>
              </p:cNvSpPr>
              <p:nvPr/>
            </p:nvSpPr>
            <p:spPr bwMode="auto">
              <a:xfrm flipV="1">
                <a:off x="4288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89" name="Rectangle 203"/>
              <p:cNvSpPr>
                <a:spLocks noChangeArrowheads="1"/>
              </p:cNvSpPr>
              <p:nvPr/>
            </p:nvSpPr>
            <p:spPr bwMode="auto">
              <a:xfrm>
                <a:off x="4430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90" name="Line 204"/>
              <p:cNvSpPr>
                <a:spLocks noChangeShapeType="1"/>
              </p:cNvSpPr>
              <p:nvPr/>
            </p:nvSpPr>
            <p:spPr bwMode="auto">
              <a:xfrm flipH="1" flipV="1">
                <a:off x="4435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1" name="Line 205"/>
              <p:cNvSpPr>
                <a:spLocks noChangeShapeType="1"/>
              </p:cNvSpPr>
              <p:nvPr/>
            </p:nvSpPr>
            <p:spPr bwMode="auto">
              <a:xfrm>
                <a:off x="4461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2" name="Line 206"/>
              <p:cNvSpPr>
                <a:spLocks noChangeShapeType="1"/>
              </p:cNvSpPr>
              <p:nvPr/>
            </p:nvSpPr>
            <p:spPr bwMode="auto">
              <a:xfrm flipH="1">
                <a:off x="4435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3" name="Line 207"/>
              <p:cNvSpPr>
                <a:spLocks noChangeShapeType="1"/>
              </p:cNvSpPr>
              <p:nvPr/>
            </p:nvSpPr>
            <p:spPr bwMode="auto">
              <a:xfrm flipV="1">
                <a:off x="4461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4" name="Rectangle 208"/>
              <p:cNvSpPr>
                <a:spLocks noChangeArrowheads="1"/>
              </p:cNvSpPr>
              <p:nvPr/>
            </p:nvSpPr>
            <p:spPr bwMode="auto">
              <a:xfrm>
                <a:off x="4603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595" name="Line 209"/>
              <p:cNvSpPr>
                <a:spLocks noChangeShapeType="1"/>
              </p:cNvSpPr>
              <p:nvPr/>
            </p:nvSpPr>
            <p:spPr bwMode="auto">
              <a:xfrm flipH="1" flipV="1">
                <a:off x="4608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6" name="Line 210"/>
              <p:cNvSpPr>
                <a:spLocks noChangeShapeType="1"/>
              </p:cNvSpPr>
              <p:nvPr/>
            </p:nvSpPr>
            <p:spPr bwMode="auto">
              <a:xfrm>
                <a:off x="4633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7" name="Line 211"/>
              <p:cNvSpPr>
                <a:spLocks noChangeShapeType="1"/>
              </p:cNvSpPr>
              <p:nvPr/>
            </p:nvSpPr>
            <p:spPr bwMode="auto">
              <a:xfrm flipH="1">
                <a:off x="4608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8" name="Line 212"/>
              <p:cNvSpPr>
                <a:spLocks noChangeShapeType="1"/>
              </p:cNvSpPr>
              <p:nvPr/>
            </p:nvSpPr>
            <p:spPr bwMode="auto">
              <a:xfrm flipV="1">
                <a:off x="4633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99" name="Rectangle 213"/>
              <p:cNvSpPr>
                <a:spLocks noChangeArrowheads="1"/>
              </p:cNvSpPr>
              <p:nvPr/>
            </p:nvSpPr>
            <p:spPr bwMode="auto">
              <a:xfrm>
                <a:off x="4771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600" name="Line 214"/>
              <p:cNvSpPr>
                <a:spLocks noChangeShapeType="1"/>
              </p:cNvSpPr>
              <p:nvPr/>
            </p:nvSpPr>
            <p:spPr bwMode="auto">
              <a:xfrm flipH="1" flipV="1">
                <a:off x="4776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1" name="Line 215"/>
              <p:cNvSpPr>
                <a:spLocks noChangeShapeType="1"/>
              </p:cNvSpPr>
              <p:nvPr/>
            </p:nvSpPr>
            <p:spPr bwMode="auto">
              <a:xfrm>
                <a:off x="4801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2" name="Line 216"/>
              <p:cNvSpPr>
                <a:spLocks noChangeShapeType="1"/>
              </p:cNvSpPr>
              <p:nvPr/>
            </p:nvSpPr>
            <p:spPr bwMode="auto">
              <a:xfrm flipH="1">
                <a:off x="4776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3" name="Line 217"/>
              <p:cNvSpPr>
                <a:spLocks noChangeShapeType="1"/>
              </p:cNvSpPr>
              <p:nvPr/>
            </p:nvSpPr>
            <p:spPr bwMode="auto">
              <a:xfrm flipV="1">
                <a:off x="4801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4" name="Rectangle 218"/>
              <p:cNvSpPr>
                <a:spLocks noChangeArrowheads="1"/>
              </p:cNvSpPr>
              <p:nvPr/>
            </p:nvSpPr>
            <p:spPr bwMode="auto">
              <a:xfrm>
                <a:off x="4943" y="1593"/>
                <a:ext cx="6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605" name="Line 219"/>
              <p:cNvSpPr>
                <a:spLocks noChangeShapeType="1"/>
              </p:cNvSpPr>
              <p:nvPr/>
            </p:nvSpPr>
            <p:spPr bwMode="auto">
              <a:xfrm flipH="1" flipV="1">
                <a:off x="4949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6" name="Line 220"/>
              <p:cNvSpPr>
                <a:spLocks noChangeShapeType="1"/>
              </p:cNvSpPr>
              <p:nvPr/>
            </p:nvSpPr>
            <p:spPr bwMode="auto">
              <a:xfrm>
                <a:off x="4974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7" name="Line 221"/>
              <p:cNvSpPr>
                <a:spLocks noChangeShapeType="1"/>
              </p:cNvSpPr>
              <p:nvPr/>
            </p:nvSpPr>
            <p:spPr bwMode="auto">
              <a:xfrm flipH="1">
                <a:off x="4949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8" name="Line 222"/>
              <p:cNvSpPr>
                <a:spLocks noChangeShapeType="1"/>
              </p:cNvSpPr>
              <p:nvPr/>
            </p:nvSpPr>
            <p:spPr bwMode="auto">
              <a:xfrm flipV="1">
                <a:off x="4974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09" name="Rectangle 223"/>
              <p:cNvSpPr>
                <a:spLocks noChangeArrowheads="1"/>
              </p:cNvSpPr>
              <p:nvPr/>
            </p:nvSpPr>
            <p:spPr bwMode="auto">
              <a:xfrm>
                <a:off x="5116" y="1593"/>
                <a:ext cx="6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610" name="Line 224"/>
              <p:cNvSpPr>
                <a:spLocks noChangeShapeType="1"/>
              </p:cNvSpPr>
              <p:nvPr/>
            </p:nvSpPr>
            <p:spPr bwMode="auto">
              <a:xfrm flipH="1" flipV="1">
                <a:off x="5121" y="1598"/>
                <a:ext cx="26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1" name="Line 225"/>
              <p:cNvSpPr>
                <a:spLocks noChangeShapeType="1"/>
              </p:cNvSpPr>
              <p:nvPr/>
            </p:nvSpPr>
            <p:spPr bwMode="auto">
              <a:xfrm>
                <a:off x="5147" y="162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2" name="Line 226"/>
              <p:cNvSpPr>
                <a:spLocks noChangeShapeType="1"/>
              </p:cNvSpPr>
              <p:nvPr/>
            </p:nvSpPr>
            <p:spPr bwMode="auto">
              <a:xfrm flipH="1">
                <a:off x="5121" y="1624"/>
                <a:ext cx="26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3" name="Line 227"/>
              <p:cNvSpPr>
                <a:spLocks noChangeShapeType="1"/>
              </p:cNvSpPr>
              <p:nvPr/>
            </p:nvSpPr>
            <p:spPr bwMode="auto">
              <a:xfrm flipV="1">
                <a:off x="5147" y="1598"/>
                <a:ext cx="25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4" name="Freeform 228"/>
              <p:cNvSpPr>
                <a:spLocks/>
              </p:cNvSpPr>
              <p:nvPr/>
            </p:nvSpPr>
            <p:spPr bwMode="auto">
              <a:xfrm>
                <a:off x="1000" y="159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5" name="Freeform 229"/>
              <p:cNvSpPr>
                <a:spLocks/>
              </p:cNvSpPr>
              <p:nvPr/>
            </p:nvSpPr>
            <p:spPr bwMode="auto">
              <a:xfrm>
                <a:off x="1172" y="159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6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6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6" name="Freeform 230"/>
              <p:cNvSpPr>
                <a:spLocks/>
              </p:cNvSpPr>
              <p:nvPr/>
            </p:nvSpPr>
            <p:spPr bwMode="auto">
              <a:xfrm>
                <a:off x="1345" y="159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6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6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7" name="Freeform 231"/>
              <p:cNvSpPr>
                <a:spLocks/>
              </p:cNvSpPr>
              <p:nvPr/>
            </p:nvSpPr>
            <p:spPr bwMode="auto">
              <a:xfrm>
                <a:off x="1513" y="1598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5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5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8" name="Freeform 232"/>
              <p:cNvSpPr>
                <a:spLocks/>
              </p:cNvSpPr>
              <p:nvPr/>
            </p:nvSpPr>
            <p:spPr bwMode="auto">
              <a:xfrm>
                <a:off x="1686" y="159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19" name="Freeform 233"/>
              <p:cNvSpPr>
                <a:spLocks/>
              </p:cNvSpPr>
              <p:nvPr/>
            </p:nvSpPr>
            <p:spPr bwMode="auto">
              <a:xfrm>
                <a:off x="1858" y="159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6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6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3351" name="Freeform 234"/>
            <p:cNvSpPr>
              <a:spLocks/>
            </p:cNvSpPr>
            <p:nvPr/>
          </p:nvSpPr>
          <p:spPr bwMode="auto">
            <a:xfrm>
              <a:off x="2031" y="1598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235"/>
            <p:cNvSpPr>
              <a:spLocks/>
            </p:cNvSpPr>
            <p:nvPr/>
          </p:nvSpPr>
          <p:spPr bwMode="auto">
            <a:xfrm>
              <a:off x="2204" y="1598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3" name="Freeform 236"/>
            <p:cNvSpPr>
              <a:spLocks/>
            </p:cNvSpPr>
            <p:nvPr/>
          </p:nvSpPr>
          <p:spPr bwMode="auto">
            <a:xfrm>
              <a:off x="2372" y="1598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4" name="Freeform 237"/>
            <p:cNvSpPr>
              <a:spLocks/>
            </p:cNvSpPr>
            <p:nvPr/>
          </p:nvSpPr>
          <p:spPr bwMode="auto">
            <a:xfrm>
              <a:off x="2545" y="1598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50 w 50"/>
                <a:gd name="T3" fmla="*/ 51 h 51"/>
                <a:gd name="T4" fmla="*/ 0 w 50"/>
                <a:gd name="T5" fmla="*/ 51 h 51"/>
                <a:gd name="T6" fmla="*/ 25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5" name="Freeform 238"/>
            <p:cNvSpPr>
              <a:spLocks/>
            </p:cNvSpPr>
            <p:nvPr/>
          </p:nvSpPr>
          <p:spPr bwMode="auto">
            <a:xfrm>
              <a:off x="2717" y="1598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6" name="Freeform 239"/>
            <p:cNvSpPr>
              <a:spLocks/>
            </p:cNvSpPr>
            <p:nvPr/>
          </p:nvSpPr>
          <p:spPr bwMode="auto">
            <a:xfrm>
              <a:off x="2890" y="1598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7" name="Freeform 240"/>
            <p:cNvSpPr>
              <a:spLocks/>
            </p:cNvSpPr>
            <p:nvPr/>
          </p:nvSpPr>
          <p:spPr bwMode="auto">
            <a:xfrm>
              <a:off x="3063" y="1598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8" name="Freeform 241"/>
            <p:cNvSpPr>
              <a:spLocks/>
            </p:cNvSpPr>
            <p:nvPr/>
          </p:nvSpPr>
          <p:spPr bwMode="auto">
            <a:xfrm>
              <a:off x="3231" y="1598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9" name="Freeform 242"/>
            <p:cNvSpPr>
              <a:spLocks/>
            </p:cNvSpPr>
            <p:nvPr/>
          </p:nvSpPr>
          <p:spPr bwMode="auto">
            <a:xfrm>
              <a:off x="3403" y="1812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6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0" name="Freeform 243"/>
            <p:cNvSpPr>
              <a:spLocks/>
            </p:cNvSpPr>
            <p:nvPr/>
          </p:nvSpPr>
          <p:spPr bwMode="auto">
            <a:xfrm>
              <a:off x="3576" y="2665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6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1" name="Freeform 244"/>
            <p:cNvSpPr>
              <a:spLocks/>
            </p:cNvSpPr>
            <p:nvPr/>
          </p:nvSpPr>
          <p:spPr bwMode="auto">
            <a:xfrm>
              <a:off x="3749" y="2665"/>
              <a:ext cx="51" cy="50"/>
            </a:xfrm>
            <a:custGeom>
              <a:avLst/>
              <a:gdLst>
                <a:gd name="T0" fmla="*/ 25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5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2" name="Freeform 245"/>
            <p:cNvSpPr>
              <a:spLocks/>
            </p:cNvSpPr>
            <p:nvPr/>
          </p:nvSpPr>
          <p:spPr bwMode="auto">
            <a:xfrm>
              <a:off x="3917" y="3091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3" name="Freeform 246"/>
            <p:cNvSpPr>
              <a:spLocks/>
            </p:cNvSpPr>
            <p:nvPr/>
          </p:nvSpPr>
          <p:spPr bwMode="auto">
            <a:xfrm>
              <a:off x="4090" y="3091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50 w 50"/>
                <a:gd name="T3" fmla="*/ 51 h 51"/>
                <a:gd name="T4" fmla="*/ 0 w 50"/>
                <a:gd name="T5" fmla="*/ 51 h 51"/>
                <a:gd name="T6" fmla="*/ 25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4" name="Freeform 247"/>
            <p:cNvSpPr>
              <a:spLocks/>
            </p:cNvSpPr>
            <p:nvPr/>
          </p:nvSpPr>
          <p:spPr bwMode="auto">
            <a:xfrm>
              <a:off x="4262" y="3091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5" name="Freeform 248"/>
            <p:cNvSpPr>
              <a:spLocks/>
            </p:cNvSpPr>
            <p:nvPr/>
          </p:nvSpPr>
          <p:spPr bwMode="auto">
            <a:xfrm>
              <a:off x="4435" y="3091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6" name="Freeform 249"/>
            <p:cNvSpPr>
              <a:spLocks/>
            </p:cNvSpPr>
            <p:nvPr/>
          </p:nvSpPr>
          <p:spPr bwMode="auto">
            <a:xfrm>
              <a:off x="4608" y="3305"/>
              <a:ext cx="51" cy="50"/>
            </a:xfrm>
            <a:custGeom>
              <a:avLst/>
              <a:gdLst>
                <a:gd name="T0" fmla="*/ 25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5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7" name="Freeform 250"/>
            <p:cNvSpPr>
              <a:spLocks/>
            </p:cNvSpPr>
            <p:nvPr/>
          </p:nvSpPr>
          <p:spPr bwMode="auto">
            <a:xfrm>
              <a:off x="4776" y="3305"/>
              <a:ext cx="51" cy="50"/>
            </a:xfrm>
            <a:custGeom>
              <a:avLst/>
              <a:gdLst>
                <a:gd name="T0" fmla="*/ 25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5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8" name="Freeform 251"/>
            <p:cNvSpPr>
              <a:spLocks/>
            </p:cNvSpPr>
            <p:nvPr/>
          </p:nvSpPr>
          <p:spPr bwMode="auto">
            <a:xfrm>
              <a:off x="4949" y="3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9" name="Freeform 252"/>
            <p:cNvSpPr>
              <a:spLocks/>
            </p:cNvSpPr>
            <p:nvPr/>
          </p:nvSpPr>
          <p:spPr bwMode="auto">
            <a:xfrm>
              <a:off x="5121" y="3305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6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70" name="Oval 253"/>
            <p:cNvSpPr>
              <a:spLocks noChangeArrowheads="1"/>
            </p:cNvSpPr>
            <p:nvPr/>
          </p:nvSpPr>
          <p:spPr bwMode="auto">
            <a:xfrm>
              <a:off x="1000" y="159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1" name="Oval 254"/>
            <p:cNvSpPr>
              <a:spLocks noChangeArrowheads="1"/>
            </p:cNvSpPr>
            <p:nvPr/>
          </p:nvSpPr>
          <p:spPr bwMode="auto">
            <a:xfrm>
              <a:off x="1172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2" name="Oval 255"/>
            <p:cNvSpPr>
              <a:spLocks noChangeArrowheads="1"/>
            </p:cNvSpPr>
            <p:nvPr/>
          </p:nvSpPr>
          <p:spPr bwMode="auto">
            <a:xfrm>
              <a:off x="1345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3" name="Oval 256"/>
            <p:cNvSpPr>
              <a:spLocks noChangeArrowheads="1"/>
            </p:cNvSpPr>
            <p:nvPr/>
          </p:nvSpPr>
          <p:spPr bwMode="auto">
            <a:xfrm>
              <a:off x="1513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4" name="Oval 257"/>
            <p:cNvSpPr>
              <a:spLocks noChangeArrowheads="1"/>
            </p:cNvSpPr>
            <p:nvPr/>
          </p:nvSpPr>
          <p:spPr bwMode="auto">
            <a:xfrm>
              <a:off x="1686" y="159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5" name="Oval 258"/>
            <p:cNvSpPr>
              <a:spLocks noChangeArrowheads="1"/>
            </p:cNvSpPr>
            <p:nvPr/>
          </p:nvSpPr>
          <p:spPr bwMode="auto">
            <a:xfrm>
              <a:off x="1858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6" name="Oval 259"/>
            <p:cNvSpPr>
              <a:spLocks noChangeArrowheads="1"/>
            </p:cNvSpPr>
            <p:nvPr/>
          </p:nvSpPr>
          <p:spPr bwMode="auto">
            <a:xfrm>
              <a:off x="2031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7" name="Oval 260"/>
            <p:cNvSpPr>
              <a:spLocks noChangeArrowheads="1"/>
            </p:cNvSpPr>
            <p:nvPr/>
          </p:nvSpPr>
          <p:spPr bwMode="auto">
            <a:xfrm>
              <a:off x="2204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8" name="Oval 261"/>
            <p:cNvSpPr>
              <a:spLocks noChangeArrowheads="1"/>
            </p:cNvSpPr>
            <p:nvPr/>
          </p:nvSpPr>
          <p:spPr bwMode="auto">
            <a:xfrm>
              <a:off x="2372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79" name="Oval 262"/>
            <p:cNvSpPr>
              <a:spLocks noChangeArrowheads="1"/>
            </p:cNvSpPr>
            <p:nvPr/>
          </p:nvSpPr>
          <p:spPr bwMode="auto">
            <a:xfrm>
              <a:off x="2545" y="159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0" name="Oval 263"/>
            <p:cNvSpPr>
              <a:spLocks noChangeArrowheads="1"/>
            </p:cNvSpPr>
            <p:nvPr/>
          </p:nvSpPr>
          <p:spPr bwMode="auto">
            <a:xfrm>
              <a:off x="2717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1" name="Oval 264"/>
            <p:cNvSpPr>
              <a:spLocks noChangeArrowheads="1"/>
            </p:cNvSpPr>
            <p:nvPr/>
          </p:nvSpPr>
          <p:spPr bwMode="auto">
            <a:xfrm>
              <a:off x="2890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2" name="Oval 265"/>
            <p:cNvSpPr>
              <a:spLocks noChangeArrowheads="1"/>
            </p:cNvSpPr>
            <p:nvPr/>
          </p:nvSpPr>
          <p:spPr bwMode="auto">
            <a:xfrm>
              <a:off x="3063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3" name="Oval 266"/>
            <p:cNvSpPr>
              <a:spLocks noChangeArrowheads="1"/>
            </p:cNvSpPr>
            <p:nvPr/>
          </p:nvSpPr>
          <p:spPr bwMode="auto">
            <a:xfrm>
              <a:off x="3231" y="159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4" name="Oval 267"/>
            <p:cNvSpPr>
              <a:spLocks noChangeArrowheads="1"/>
            </p:cNvSpPr>
            <p:nvPr/>
          </p:nvSpPr>
          <p:spPr bwMode="auto">
            <a:xfrm>
              <a:off x="3403" y="159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5" name="Oval 268"/>
            <p:cNvSpPr>
              <a:spLocks noChangeArrowheads="1"/>
            </p:cNvSpPr>
            <p:nvPr/>
          </p:nvSpPr>
          <p:spPr bwMode="auto">
            <a:xfrm>
              <a:off x="3576" y="1974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6" name="Oval 269"/>
            <p:cNvSpPr>
              <a:spLocks noChangeArrowheads="1"/>
            </p:cNvSpPr>
            <p:nvPr/>
          </p:nvSpPr>
          <p:spPr bwMode="auto">
            <a:xfrm>
              <a:off x="3749" y="1974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7" name="Oval 270"/>
            <p:cNvSpPr>
              <a:spLocks noChangeArrowheads="1"/>
            </p:cNvSpPr>
            <p:nvPr/>
          </p:nvSpPr>
          <p:spPr bwMode="auto">
            <a:xfrm>
              <a:off x="3917" y="2355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8" name="Oval 271"/>
            <p:cNvSpPr>
              <a:spLocks noChangeArrowheads="1"/>
            </p:cNvSpPr>
            <p:nvPr/>
          </p:nvSpPr>
          <p:spPr bwMode="auto">
            <a:xfrm>
              <a:off x="4090" y="2355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89" name="Oval 272"/>
            <p:cNvSpPr>
              <a:spLocks noChangeArrowheads="1"/>
            </p:cNvSpPr>
            <p:nvPr/>
          </p:nvSpPr>
          <p:spPr bwMode="auto">
            <a:xfrm>
              <a:off x="4262" y="2355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90" name="Oval 273"/>
            <p:cNvSpPr>
              <a:spLocks noChangeArrowheads="1"/>
            </p:cNvSpPr>
            <p:nvPr/>
          </p:nvSpPr>
          <p:spPr bwMode="auto">
            <a:xfrm>
              <a:off x="4435" y="2355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91" name="Oval 274"/>
            <p:cNvSpPr>
              <a:spLocks noChangeArrowheads="1"/>
            </p:cNvSpPr>
            <p:nvPr/>
          </p:nvSpPr>
          <p:spPr bwMode="auto">
            <a:xfrm>
              <a:off x="4608" y="2355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92" name="Oval 275"/>
            <p:cNvSpPr>
              <a:spLocks noChangeArrowheads="1"/>
            </p:cNvSpPr>
            <p:nvPr/>
          </p:nvSpPr>
          <p:spPr bwMode="auto">
            <a:xfrm>
              <a:off x="4776" y="254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93" name="Oval 276"/>
            <p:cNvSpPr>
              <a:spLocks noChangeArrowheads="1"/>
            </p:cNvSpPr>
            <p:nvPr/>
          </p:nvSpPr>
          <p:spPr bwMode="auto">
            <a:xfrm>
              <a:off x="4949" y="2548"/>
              <a:ext cx="45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394" name="Oval 277"/>
            <p:cNvSpPr>
              <a:spLocks noChangeArrowheads="1"/>
            </p:cNvSpPr>
            <p:nvPr/>
          </p:nvSpPr>
          <p:spPr bwMode="auto">
            <a:xfrm>
              <a:off x="5121" y="2548"/>
              <a:ext cx="46" cy="46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charset="-127"/>
              </a:endParaRPr>
            </a:p>
          </p:txBody>
        </p:sp>
      </p:grpSp>
      <p:sp>
        <p:nvSpPr>
          <p:cNvPr id="13346" name="Line 303"/>
          <p:cNvSpPr>
            <a:spLocks noChangeShapeType="1"/>
          </p:cNvSpPr>
          <p:nvPr/>
        </p:nvSpPr>
        <p:spPr bwMode="auto">
          <a:xfrm flipV="1">
            <a:off x="2701805" y="5083028"/>
            <a:ext cx="0" cy="266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347" name="Text Box 304"/>
          <p:cNvSpPr txBox="1">
            <a:spLocks noChangeArrowheads="1"/>
          </p:cNvSpPr>
          <p:nvPr/>
        </p:nvSpPr>
        <p:spPr bwMode="auto">
          <a:xfrm>
            <a:off x="1503363" y="3389165"/>
            <a:ext cx="228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000" b="1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HX108 </a:t>
            </a:r>
            <a:r>
              <a:rPr lang="ko-KR" altLang="en-US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투여</a:t>
            </a:r>
            <a:endParaRPr lang="ko-KR" altLang="en-US" sz="2000" b="1" dirty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9" name="Title 65"/>
          <p:cNvSpPr>
            <a:spLocks/>
          </p:cNvSpPr>
          <p:nvPr/>
        </p:nvSpPr>
        <p:spPr bwMode="auto">
          <a:xfrm>
            <a:off x="428625" y="142975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HX108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의 항바이러스 효과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ko-KR" smtClean="0"/>
              <a:t>Page </a:t>
            </a:r>
            <a:r>
              <a:rPr lang="de-DE" altLang="ko-KR" smtClean="0">
                <a:sym typeface="Wingdings" pitchFamily="2" charset="2"/>
              </a:rPr>
              <a:t></a:t>
            </a:r>
            <a:r>
              <a:rPr lang="de-DE" altLang="ko-KR" smtClean="0"/>
              <a:t> </a:t>
            </a:r>
            <a:fld id="{70148AB9-8F5C-4789-AA65-DCF410D901AF}" type="slidenum">
              <a:rPr lang="de-DE" altLang="ko-KR" smtClean="0"/>
              <a:pPr>
                <a:defRPr/>
              </a:pPr>
              <a:t>16</a:t>
            </a:fld>
            <a:endParaRPr lang="de-DE" altLang="ko-KR"/>
          </a:p>
        </p:txBody>
      </p:sp>
      <p:sp>
        <p:nvSpPr>
          <p:cNvPr id="5" name="Title 65"/>
          <p:cNvSpPr>
            <a:spLocks/>
          </p:cNvSpPr>
          <p:nvPr/>
        </p:nvSpPr>
        <p:spPr bwMode="auto">
          <a:xfrm>
            <a:off x="428625" y="142975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기존 제품과의 </a:t>
            </a:r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차별점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aphicFrame>
        <p:nvGraphicFramePr>
          <p:cNvPr id="6" name="Group 30"/>
          <p:cNvGraphicFramePr>
            <a:graphicFrameLocks noGrp="1"/>
          </p:cNvGraphicFramePr>
          <p:nvPr/>
        </p:nvGraphicFramePr>
        <p:xfrm>
          <a:off x="467544" y="1268760"/>
          <a:ext cx="8280920" cy="4187972"/>
        </p:xfrm>
        <a:graphic>
          <a:graphicData uri="http://schemas.openxmlformats.org/drawingml/2006/table">
            <a:tbl>
              <a:tblPr/>
              <a:tblGrid>
                <a:gridCol w="3240360"/>
                <a:gridCol w="1152128"/>
                <a:gridCol w="3888432"/>
              </a:tblGrid>
              <a:tr h="38689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알비엔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C.E</a:t>
                      </a:r>
                      <a:endParaRPr kumimoji="1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상품명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이뮤넌스</a:t>
                      </a:r>
                      <a:endParaRPr kumimoji="1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24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Bendu-381/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비타민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C,E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주요 성분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PG102/HX108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4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유해산소로 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부터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세포를 보호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항산화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효능효과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면역과민반응 개선에 도움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20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국내 특허 등록 완료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특허 현황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개국 특허 출원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개국 특허 등록 완료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호주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러시아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뉴질랜드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싱가폴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6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알레르기성 비염에 효과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수원대학교 생명과학과 벤처 기술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특장점 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알레르기 비염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천식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아토피피부염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음식 알레르기 등 모든 알레르기 증상 개선 효과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중증 증상에 더 빠르게 작용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면역력에 좋은 건강기능식품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가지 품목 선정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건강기능식품협회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서울대 산하 높은 연구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기술력 보유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145,000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만원 이하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AutoShape 3"/>
          <p:cNvSpPr>
            <a:spLocks noChangeArrowheads="1"/>
          </p:cNvSpPr>
          <p:nvPr/>
        </p:nvSpPr>
        <p:spPr bwMode="grayWhite">
          <a:xfrm>
            <a:off x="1043608" y="5589240"/>
            <a:ext cx="7074669" cy="955303"/>
          </a:xfrm>
          <a:prstGeom prst="roundRect">
            <a:avLst>
              <a:gd name="adj" fmla="val 809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ctr" latinLnBrk="0">
              <a:buFont typeface="Wingdings" pitchFamily="2" charset="2"/>
              <a:buChar char="ü"/>
              <a:defRPr/>
            </a:pP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효능효과</a:t>
            </a:r>
            <a:r>
              <a:rPr lang="en-US" altLang="ko-KR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!</a:t>
            </a:r>
          </a:p>
          <a:p>
            <a:pPr lvl="0" algn="ctr" latinLnBrk="0">
              <a:buFont typeface="Wingdings" pitchFamily="2" charset="2"/>
              <a:buChar char="ü"/>
              <a:defRPr/>
            </a:pP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가격</a:t>
            </a:r>
            <a:r>
              <a:rPr lang="en-US" altLang="ko-KR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!</a:t>
            </a:r>
          </a:p>
          <a:p>
            <a:pPr lvl="0" algn="ctr" latinLnBrk="0">
              <a:buFont typeface="Wingdings" pitchFamily="2" charset="2"/>
              <a:buChar char="ü"/>
              <a:defRPr/>
            </a:pPr>
            <a:r>
              <a:rPr lang="ko-KR" altLang="en-US" sz="2400" b="1" kern="1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셀링</a:t>
            </a: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포인트 강화</a:t>
            </a:r>
            <a:r>
              <a:rPr lang="en-US" altLang="ko-KR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!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ko-KR" smtClean="0"/>
              <a:t>Page </a:t>
            </a:r>
            <a:r>
              <a:rPr lang="de-DE" altLang="ko-KR" smtClean="0">
                <a:sym typeface="Wingdings" pitchFamily="2" charset="2"/>
              </a:rPr>
              <a:t></a:t>
            </a:r>
            <a:r>
              <a:rPr lang="de-DE" altLang="ko-KR" smtClean="0"/>
              <a:t> </a:t>
            </a:r>
            <a:fld id="{70148AB9-8F5C-4789-AA65-DCF410D901AF}" type="slidenum">
              <a:rPr lang="de-DE" altLang="ko-KR" smtClean="0"/>
              <a:pPr>
                <a:defRPr/>
              </a:pPr>
              <a:t>17</a:t>
            </a:fld>
            <a:endParaRPr lang="de-DE" altLang="ko-K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White">
          <a:xfrm>
            <a:off x="683568" y="1268760"/>
            <a:ext cx="7578725" cy="1603375"/>
          </a:xfrm>
          <a:prstGeom prst="roundRect">
            <a:avLst>
              <a:gd name="adj" fmla="val 8097"/>
            </a:avLst>
          </a:prstGeom>
          <a:solidFill>
            <a:schemeClr val="accent5">
              <a:lumMod val="20000"/>
              <a:lumOff val="80000"/>
              <a:alpha val="30196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latinLnBrk="0">
              <a:defRPr/>
            </a:pP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서울대학교 기반 첨단 </a:t>
            </a: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생명공학 기술을 바탕으로 </a:t>
            </a:r>
            <a:endParaRPr lang="en-US" altLang="ko-KR" sz="2400" b="1" kern="1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lvl="0" algn="ctr" latinLnBrk="0">
              <a:defRPr/>
            </a:pP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혁신적인 </a:t>
            </a: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바이오</a:t>
            </a:r>
            <a:r>
              <a:rPr lang="en-US" altLang="ko-KR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/</a:t>
            </a:r>
            <a:r>
              <a:rPr lang="ko-KR" altLang="en-US" sz="2400" b="1" kern="1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천연물 신약 개발</a:t>
            </a:r>
            <a:endParaRPr lang="en-US" altLang="ko-KR" sz="2400" b="1" kern="1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6" name="Title 65"/>
          <p:cNvSpPr>
            <a:spLocks/>
          </p:cNvSpPr>
          <p:nvPr/>
        </p:nvSpPr>
        <p:spPr bwMode="auto">
          <a:xfrm>
            <a:off x="419100" y="82550"/>
            <a:ext cx="82772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kumimoji="0" lang="en-US" altLang="ko-KR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ViroMed</a:t>
            </a:r>
            <a:r>
              <a:rPr kumimoji="0" lang="en-US" altLang="ko-K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Co., Ltd.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23528" y="2996952"/>
            <a:ext cx="43924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4C7D23"/>
            </a:prstShdw>
          </a:effectLst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대표이사</a:t>
            </a:r>
            <a:r>
              <a:rPr kumimoji="0"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김용수</a:t>
            </a:r>
            <a:endParaRPr kumimoji="0"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latinLnBrk="0">
              <a:lnSpc>
                <a:spcPct val="150000"/>
              </a:lnSpc>
            </a:pP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설립일</a:t>
            </a:r>
            <a:r>
              <a:rPr kumimoji="0"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1996. 11.21</a:t>
            </a:r>
          </a:p>
          <a:p>
            <a:pPr latinLnBrk="0">
              <a:lnSpc>
                <a:spcPct val="150000"/>
              </a:lnSpc>
            </a:pP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코스닥 상장</a:t>
            </a:r>
            <a:r>
              <a:rPr kumimoji="0"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2005.12.29</a:t>
            </a:r>
          </a:p>
          <a:p>
            <a:pPr latinLnBrk="0">
              <a:lnSpc>
                <a:spcPct val="150000"/>
              </a:lnSpc>
            </a:pP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종업원</a:t>
            </a:r>
            <a:r>
              <a:rPr kumimoji="0"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71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명 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(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연구원 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40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명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  <a:endParaRPr kumimoji="0"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latinLnBrk="0">
              <a:lnSpc>
                <a:spcPct val="150000"/>
              </a:lnSpc>
            </a:pPr>
            <a:r>
              <a:rPr kumimoji="0"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주요제품</a:t>
            </a:r>
            <a:r>
              <a:rPr kumimoji="0"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20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바이오의약품</a:t>
            </a:r>
            <a:endParaRPr kumimoji="0" lang="en-US" altLang="ko-KR" sz="2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          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천연물의약품</a:t>
            </a:r>
            <a:endParaRPr lang="en-US" altLang="ko-KR" sz="2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          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건강기능식품</a:t>
            </a:r>
            <a:endParaRPr kumimoji="0" lang="ko-KR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427984" y="2996952"/>
            <a:ext cx="4392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4C7D23"/>
            </a:prstShdw>
          </a:effectLst>
        </p:spPr>
        <p:txBody>
          <a:bodyPr wrap="square">
            <a:spAutoFit/>
          </a:bodyPr>
          <a:lstStyle/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서울대학교 국내 </a:t>
            </a:r>
            <a:r>
              <a:rPr lang="ko-KR" altLang="en-US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최초 학내 벤처 기업 </a:t>
            </a:r>
            <a:endParaRPr lang="en-US" altLang="ko-KR" sz="1600" b="1" dirty="0" smtClean="0">
              <a:solidFill>
                <a:srgbClr val="3333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국내 최초 유전자의약품 개발기업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1,000만불 </a:t>
            </a:r>
            <a:r>
              <a:rPr lang="en-US" altLang="ko-KR" sz="1600" b="1" dirty="0" err="1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해외투자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600" b="1" dirty="0" err="1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유치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600" b="1" dirty="0" err="1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실적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600" b="1" dirty="0" err="1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보유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           </a:t>
            </a:r>
            <a:endParaRPr lang="en-US" altLang="ko-KR" sz="1600" b="1" dirty="0" smtClean="0">
              <a:solidFill>
                <a:srgbClr val="3333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한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, </a:t>
            </a:r>
            <a:r>
              <a:rPr lang="ko-KR" altLang="en-US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미 중 </a:t>
            </a:r>
            <a:r>
              <a:rPr lang="en-US" altLang="ko-KR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3</a:t>
            </a:r>
            <a:r>
              <a:rPr lang="ko-KR" altLang="en-US" sz="1600" b="1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개국 임상시험 동시 진행</a:t>
            </a:r>
            <a:endParaRPr lang="en-US" altLang="ko-KR" sz="1600" b="1" dirty="0" smtClean="0">
              <a:solidFill>
                <a:srgbClr val="3333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최초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KFDA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승인 유전자의약품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임상시험 실시 </a:t>
            </a: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국내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최초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바이오신약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분야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미국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임상시험 실시 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241300" indent="-241300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바이오의약품과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천연물의약품 연구를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아우르는 최고의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기술력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</a:p>
          <a:p>
            <a:pPr latinLnBrk="0">
              <a:lnSpc>
                <a:spcPct val="150000"/>
              </a:lnSpc>
              <a:buFont typeface="Wingdings" pitchFamily="2" charset="2"/>
              <a:buChar char="ü"/>
            </a:pPr>
            <a:endParaRPr kumimoji="0" lang="ko-KR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pic>
        <p:nvPicPr>
          <p:cNvPr id="9" name="그림 8" descr="96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8500"/>
            <a:ext cx="1079500" cy="1079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ko-KR" smtClean="0"/>
              <a:t>Page </a:t>
            </a:r>
            <a:r>
              <a:rPr lang="de-DE" altLang="ko-KR" smtClean="0">
                <a:sym typeface="Wingdings" pitchFamily="2" charset="2"/>
              </a:rPr>
              <a:t></a:t>
            </a:r>
            <a:r>
              <a:rPr lang="de-DE" altLang="ko-KR" smtClean="0"/>
              <a:t> </a:t>
            </a:r>
            <a:fld id="{B771C89F-AAA8-41E4-AFB2-B18D535008FD}" type="slidenum">
              <a:rPr lang="de-DE" altLang="ko-KR" smtClean="0"/>
              <a:pPr>
                <a:defRPr/>
              </a:pPr>
              <a:t>2</a:t>
            </a:fld>
            <a:endParaRPr lang="de-DE" altLang="ko-KR"/>
          </a:p>
        </p:txBody>
      </p:sp>
      <p:sp>
        <p:nvSpPr>
          <p:cNvPr id="5" name="Title 65"/>
          <p:cNvSpPr>
            <a:spLocks/>
          </p:cNvSpPr>
          <p:nvPr/>
        </p:nvSpPr>
        <p:spPr bwMode="auto">
          <a:xfrm>
            <a:off x="467544" y="188640"/>
            <a:ext cx="8277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kumimoji="0" lang="ko-KR" alt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이뮤넌스</a:t>
            </a:r>
            <a:r>
              <a:rPr kumimoji="0" lang="en-US" altLang="ko-K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(</a:t>
            </a:r>
            <a:r>
              <a:rPr kumimoji="0" lang="en-US" altLang="ko-KR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Immunance</a:t>
            </a:r>
            <a:r>
              <a:rPr kumimoji="0" lang="en-US" altLang="ko-K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) </a:t>
            </a:r>
            <a:r>
              <a:rPr kumimoji="0" lang="ko-KR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rPr>
              <a:t>소개</a:t>
            </a:r>
            <a:endParaRPr kumimoji="0" lang="en-US" altLang="ko-K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aphicFrame>
        <p:nvGraphicFramePr>
          <p:cNvPr id="6" name="Group 30"/>
          <p:cNvGraphicFramePr>
            <a:graphicFrameLocks noGrp="1"/>
          </p:cNvGraphicFramePr>
          <p:nvPr/>
        </p:nvGraphicFramePr>
        <p:xfrm>
          <a:off x="467544" y="1628800"/>
          <a:ext cx="7704856" cy="4839312"/>
        </p:xfrm>
        <a:graphic>
          <a:graphicData uri="http://schemas.openxmlformats.org/drawingml/2006/table">
            <a:tbl>
              <a:tblPr/>
              <a:tblGrid>
                <a:gridCol w="1122342"/>
                <a:gridCol w="6582514"/>
              </a:tblGrid>
              <a:tr h="43204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상품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이뮤넌스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성분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PG102(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다래 추출물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), HX108(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모과 추출물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섭취방법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일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회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회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정을 물과 함께 섭취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530mg * 120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개월 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7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특장점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PG 102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다래 추출물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–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면역과민반응개선 효과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알레르기성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비염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아토피피부염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천식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음식 </a:t>
                      </a:r>
                      <a:r>
                        <a:rPr kumimoji="0" lang="ko-KR" alt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알러지등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모든 알레르기 질환 증상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개선에 모두 적용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! </a:t>
                      </a: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집먼지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진드기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동물 털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음식물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냄새 성분 등 </a:t>
                      </a:r>
                      <a:r>
                        <a:rPr kumimoji="0" lang="ko-KR" alt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알레르겐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종류에 상관없이 개선 효과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중증의 질환이 있거나 연령이 낮을 수록 개선 효과 빠름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가족력이 있을 경우 연령에 상관없이 적용 가능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소아의 경우 비염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피부염 등 </a:t>
                      </a:r>
                      <a:r>
                        <a:rPr kumimoji="0" lang="ko-KR" alt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증상개선에따라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숙면 가능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</a:t>
                      </a: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감기에 걸리는 빈도나 기간 단축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소아 성장 발달 촉진 가능</a:t>
                      </a: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HX108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모과 추출물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- </a:t>
                      </a:r>
                      <a:r>
                        <a:rPr lang="ko-KR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면역 개선</a:t>
                      </a:r>
                      <a:r>
                        <a:rPr lang="ko-KR" alt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효과</a:t>
                      </a:r>
                      <a:endParaRPr lang="en-US" altLang="ko-KR" sz="14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baseline="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면역력이 떨어지는 알레르기 환자에게 효과적인 면역 증강 소재</a:t>
                      </a: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1" baseline="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인간 면역 세포에 대한 면역 증강 효과</a:t>
                      </a: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1" baseline="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인플루엔자바이러스 모델에 대한 생존율을 높임</a:t>
                      </a:r>
                      <a:endParaRPr lang="ko-KR" altLang="en-US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381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0" y="1285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서울대학교와 </a:t>
            </a:r>
            <a:r>
              <a:rPr lang="en-US" altLang="ko-KR" sz="2400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2400" b="1" dirty="0" err="1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바이로메드의</a:t>
            </a:r>
            <a:r>
              <a:rPr lang="ko-KR" altLang="en-US" sz="2400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공동연구로</a:t>
            </a:r>
          </a:p>
          <a:p>
            <a:pPr algn="ctr">
              <a:defRPr/>
            </a:pPr>
            <a:r>
              <a:rPr lang="en-US" altLang="ko-KR" sz="2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가지 알레르기 </a:t>
            </a:r>
            <a:r>
              <a:rPr lang="ko-KR" altLang="en-US" sz="2400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질환 동물모델에서 유효성 및 작용기전 조사 </a:t>
            </a:r>
          </a:p>
        </p:txBody>
      </p:sp>
      <p:pic>
        <p:nvPicPr>
          <p:cNvPr id="27651" name="Picture 9" descr="BALBc 사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59025"/>
            <a:ext cx="1054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BALBc 사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2357438"/>
            <a:ext cx="1055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BALBc 사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2357438"/>
            <a:ext cx="1055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257559" y="2857500"/>
            <a:ext cx="2021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아토피 피부염 </a:t>
            </a:r>
          </a:p>
          <a:p>
            <a:pPr algn="ctr">
              <a:defRPr/>
            </a:pPr>
            <a:r>
              <a:rPr lang="en-US" altLang="ko-KR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마우스</a:t>
            </a:r>
            <a:r>
              <a:rPr lang="en-US" altLang="ko-KR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랫드</a:t>
            </a:r>
            <a:r>
              <a:rPr lang="en-US" altLang="ko-KR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547938" y="2973388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알레르기성 비염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349875" y="29575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천식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2162175" y="2376488"/>
            <a:ext cx="4619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맑은 고딕" pitchFamily="50" charset="-127"/>
                <a:ea typeface="맑은 고딕" pitchFamily="50" charset="-127"/>
              </a:rPr>
              <a:t>+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4341813" y="2381250"/>
            <a:ext cx="4619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맑은 고딕" pitchFamily="50" charset="-127"/>
                <a:ea typeface="맑은 고딕" pitchFamily="50" charset="-127"/>
              </a:rPr>
              <a:t>+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3738597" y="4568619"/>
            <a:ext cx="1784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안전성 시험</a:t>
            </a:r>
          </a:p>
          <a:p>
            <a:pPr algn="ctr"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기준 규격 설정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1273401" y="4568619"/>
            <a:ext cx="1608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건강기능식품</a:t>
            </a:r>
          </a:p>
          <a:p>
            <a:pPr algn="ctr">
              <a:spcBef>
                <a:spcPts val="0"/>
              </a:spcBef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임상시험 </a:t>
            </a:r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6311905" y="4568619"/>
            <a:ext cx="1133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의약품 </a:t>
            </a:r>
          </a:p>
          <a:p>
            <a:pPr algn="ctr">
              <a:spcBef>
                <a:spcPts val="0"/>
              </a:spcBef>
              <a:defRPr/>
            </a:pPr>
            <a:r>
              <a:rPr lang="ko-KR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맑은 고딕" pitchFamily="50" charset="-127"/>
                <a:ea typeface="맑은 고딕" pitchFamily="50" charset="-127"/>
              </a:rPr>
              <a:t>임상시험</a:t>
            </a:r>
          </a:p>
        </p:txBody>
      </p:sp>
      <p:sp>
        <p:nvSpPr>
          <p:cNvPr id="173090" name="Text Box 34"/>
          <p:cNvSpPr txBox="1">
            <a:spLocks noChangeArrowheads="1"/>
          </p:cNvSpPr>
          <p:nvPr/>
        </p:nvSpPr>
        <p:spPr bwMode="auto">
          <a:xfrm>
            <a:off x="606266" y="5735638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식품의약품안전청으로부터</a:t>
            </a:r>
          </a:p>
          <a:p>
            <a:pPr algn="ctr">
              <a:defRPr/>
            </a:pP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개별인정 획득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73091" name="AutoShape 35"/>
          <p:cNvSpPr>
            <a:spLocks noChangeArrowheads="1"/>
          </p:cNvSpPr>
          <p:nvPr/>
        </p:nvSpPr>
        <p:spPr bwMode="auto">
          <a:xfrm>
            <a:off x="6702425" y="5286375"/>
            <a:ext cx="419100" cy="420688"/>
          </a:xfrm>
          <a:prstGeom prst="downArrow">
            <a:avLst>
              <a:gd name="adj1" fmla="val 41667"/>
              <a:gd name="adj2" fmla="val 5788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3092" name="Text Box 36"/>
          <p:cNvSpPr txBox="1">
            <a:spLocks noChangeArrowheads="1"/>
          </p:cNvSpPr>
          <p:nvPr/>
        </p:nvSpPr>
        <p:spPr bwMode="auto">
          <a:xfrm>
            <a:off x="5949421" y="5878513"/>
            <a:ext cx="1882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의약품으로 개발</a:t>
            </a:r>
          </a:p>
        </p:txBody>
      </p:sp>
      <p:pic>
        <p:nvPicPr>
          <p:cNvPr id="27665" name="Picture 41" descr="BALBc 사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351088"/>
            <a:ext cx="1055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98" name="Text Box 42"/>
          <p:cNvSpPr txBox="1">
            <a:spLocks noChangeArrowheads="1"/>
          </p:cNvSpPr>
          <p:nvPr/>
        </p:nvSpPr>
        <p:spPr bwMode="auto">
          <a:xfrm>
            <a:off x="7054850" y="2967038"/>
            <a:ext cx="164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식품 알레르기</a:t>
            </a:r>
          </a:p>
        </p:txBody>
      </p:sp>
      <p:sp>
        <p:nvSpPr>
          <p:cNvPr id="173099" name="Text Box 43"/>
          <p:cNvSpPr txBox="1">
            <a:spLocks noChangeArrowheads="1"/>
          </p:cNvSpPr>
          <p:nvPr/>
        </p:nvSpPr>
        <p:spPr bwMode="auto">
          <a:xfrm>
            <a:off x="6553200" y="2374900"/>
            <a:ext cx="4619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맑은 고딕" pitchFamily="50" charset="-127"/>
                <a:ea typeface="맑은 고딕" pitchFamily="50" charset="-127"/>
              </a:rPr>
              <a:t>+</a:t>
            </a:r>
          </a:p>
        </p:txBody>
      </p:sp>
      <p:sp>
        <p:nvSpPr>
          <p:cNvPr id="173102" name="Text Box 46"/>
          <p:cNvSpPr txBox="1">
            <a:spLocks noChangeArrowheads="1"/>
          </p:cNvSpPr>
          <p:nvPr/>
        </p:nvSpPr>
        <p:spPr bwMode="auto">
          <a:xfrm>
            <a:off x="2859700" y="3501008"/>
            <a:ext cx="35125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38200" indent="-838200">
              <a:defRPr/>
            </a:pPr>
            <a:r>
              <a:rPr lang="ko-KR" altLang="en-US" b="1" dirty="0">
                <a:ln w="1905"/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알레르기 질환에 대한 효능 확인</a:t>
            </a: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857375" y="5286375"/>
            <a:ext cx="419100" cy="420688"/>
          </a:xfrm>
          <a:prstGeom prst="downArrow">
            <a:avLst>
              <a:gd name="adj1" fmla="val 41667"/>
              <a:gd name="adj2" fmla="val 5788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4400550" y="4079875"/>
            <a:ext cx="419100" cy="420688"/>
          </a:xfrm>
          <a:prstGeom prst="downArrow">
            <a:avLst>
              <a:gd name="adj1" fmla="val 41667"/>
              <a:gd name="adj2" fmla="val 5788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오른쪽 화살표 31"/>
          <p:cNvSpPr/>
          <p:nvPr/>
        </p:nvSpPr>
        <p:spPr bwMode="auto">
          <a:xfrm>
            <a:off x="5643563" y="4714875"/>
            <a:ext cx="428625" cy="357188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오른쪽 화살표 33"/>
          <p:cNvSpPr/>
          <p:nvPr/>
        </p:nvSpPr>
        <p:spPr bwMode="auto">
          <a:xfrm rot="10800000">
            <a:off x="3143250" y="4714875"/>
            <a:ext cx="428625" cy="357188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4000"/>
              <a:t>PG102</a:t>
            </a:r>
            <a:r>
              <a:rPr sz="4000"/>
              <a:t>의</a:t>
            </a:r>
            <a:r>
              <a:rPr lang="en-US" altLang="ko-KR" sz="4000"/>
              <a:t> </a:t>
            </a:r>
            <a:r>
              <a:rPr sz="4000"/>
              <a:t>개발과정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5" descr="쵸코-5(8-22-0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3688759"/>
            <a:ext cx="2997200" cy="209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3" name="Picture 6" descr="쵸코-6(8-22-0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1713909"/>
            <a:ext cx="2997200" cy="209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4" name="Picture 7" descr="쵸코-7(9-23-0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599" y="1713909"/>
            <a:ext cx="2976798" cy="207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5" name="Picture 8" descr="쵸코-8(9-23-0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225" y="3687171"/>
            <a:ext cx="2992438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014913" y="1246188"/>
            <a:ext cx="2383865" cy="4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/>
          <a:p>
            <a:pPr defTabSz="923925" latinLnBrk="1"/>
            <a:r>
              <a:rPr kumimoji="1" lang="en-US" altLang="ko-KR" sz="2400" b="1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PG102 </a:t>
            </a:r>
            <a:r>
              <a:rPr kumimoji="1" lang="ko-KR" altLang="en-US" sz="2400" b="1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투여 후 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1770063" y="1257300"/>
            <a:ext cx="2274861" cy="4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/>
          <a:p>
            <a:pPr defTabSz="923925" latinLnBrk="1"/>
            <a:r>
              <a:rPr kumimoji="1" lang="en-US" altLang="ko-KR" sz="2400" b="1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PG102 </a:t>
            </a:r>
            <a:r>
              <a:rPr kumimoji="1" lang="ko-KR" altLang="en-US" sz="2400" b="1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투여 전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261938" y="5895975"/>
            <a:ext cx="8802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ü"/>
            </a:pP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PG102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는 아토피 피부염 환견에서 가려움</a:t>
            </a: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탈모 등 다양한 </a:t>
            </a:r>
          </a:p>
          <a:p>
            <a:pPr latinLnBrk="1"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피부염 증상에 대해 뚜렷한 개선효과를 나타냄</a:t>
            </a: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   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4000"/>
              <a:t>PG102</a:t>
            </a:r>
            <a:r>
              <a:rPr sz="4000"/>
              <a:t>의 아토피 피부염 개선효과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3525" y="3417888"/>
            <a:ext cx="5453063" cy="3441700"/>
            <a:chOff x="166" y="2153"/>
            <a:chExt cx="3435" cy="2168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166" y="2153"/>
            <a:ext cx="3435" cy="2139"/>
          </p:xfrm>
          <a:graphic>
            <a:graphicData uri="http://schemas.openxmlformats.org/presentationml/2006/ole">
              <p:oleObj spid="_x0000_s3074" name="차트" r:id="rId4" imgW="5257755" imgH="3305025" progId="Excel.Sheet.8">
                <p:embed/>
              </p:oleObj>
            </a:graphicData>
          </a:graphic>
        </p:graphicFrame>
        <p:sp>
          <p:nvSpPr>
            <p:cNvPr id="3097" name="Rectangle 4"/>
            <p:cNvSpPr>
              <a:spLocks noChangeArrowheads="1"/>
            </p:cNvSpPr>
            <p:nvPr/>
          </p:nvSpPr>
          <p:spPr bwMode="auto">
            <a:xfrm>
              <a:off x="2251" y="2981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ko-KR" altLang="en-US" sz="1800" b="1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*</a:t>
              </a:r>
            </a:p>
          </p:txBody>
        </p:sp>
        <p:sp>
          <p:nvSpPr>
            <p:cNvPr id="3098" name="Rectangle 5"/>
            <p:cNvSpPr>
              <a:spLocks noChangeArrowheads="1"/>
            </p:cNvSpPr>
            <p:nvPr/>
          </p:nvSpPr>
          <p:spPr bwMode="auto">
            <a:xfrm>
              <a:off x="2540" y="4108"/>
              <a:ext cx="8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ko-KR" altLang="en-US" sz="1600" b="1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* </a:t>
              </a:r>
              <a:r>
                <a:rPr kumimoji="1" lang="en-US" altLang="ko-KR" sz="1600" b="1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: P &lt; 0.05</a:t>
              </a:r>
            </a:p>
          </p:txBody>
        </p:sp>
        <p:sp>
          <p:nvSpPr>
            <p:cNvPr id="3099" name="Text Box 6"/>
            <p:cNvSpPr txBox="1">
              <a:spLocks noChangeArrowheads="1"/>
            </p:cNvSpPr>
            <p:nvPr/>
          </p:nvSpPr>
          <p:spPr bwMode="auto">
            <a:xfrm>
              <a:off x="1338" y="2318"/>
              <a:ext cx="1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b="1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코가려움</a:t>
              </a:r>
              <a:r>
                <a:rPr kumimoji="1" lang="ko-KR" altLang="en-US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 증상 개선도</a:t>
              </a:r>
              <a:endParaRPr kumimoji="1"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89922" name="Line 2"/>
          <p:cNvSpPr>
            <a:spLocks noChangeShapeType="1"/>
          </p:cNvSpPr>
          <p:nvPr/>
        </p:nvSpPr>
        <p:spPr bwMode="auto">
          <a:xfrm flipV="1">
            <a:off x="3087688" y="2670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9213" y="2746375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Female (6wk) n=5/group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7059613" y="178435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PG102 </a:t>
            </a:r>
            <a:r>
              <a:rPr kumimoji="1" lang="ko-KR" altLang="en-US" sz="1600" b="1">
                <a:latin typeface="맑은 고딕" pitchFamily="50" charset="-127"/>
                <a:ea typeface="맑은 고딕" pitchFamily="50" charset="-127"/>
              </a:rPr>
              <a:t>경구투여 </a:t>
            </a:r>
          </a:p>
          <a:p>
            <a:pPr algn="ctr" latinLnBrk="1"/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(150 mg/kg/day)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732713" y="286385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Sacrifice &amp;</a:t>
            </a:r>
          </a:p>
          <a:p>
            <a:pPr algn="ctr" latinLnBrk="1"/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Analyze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98438" y="2274888"/>
            <a:ext cx="973343" cy="36933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b="1">
                <a:latin typeface="맑은 고딕" pitchFamily="50" charset="-127"/>
                <a:ea typeface="맑은 고딕" pitchFamily="50" charset="-127"/>
              </a:rPr>
              <a:t>BALB/c</a:t>
            </a:r>
            <a:endParaRPr kumimoji="1" lang="en-US" altLang="ko-KR" b="1" baseline="30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9928" name="Line 8"/>
          <p:cNvSpPr>
            <a:spLocks noChangeShapeType="1"/>
          </p:cNvSpPr>
          <p:nvPr/>
        </p:nvSpPr>
        <p:spPr bwMode="auto">
          <a:xfrm flipV="1">
            <a:off x="4991100" y="2670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1466850" y="2239963"/>
            <a:ext cx="6040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Day    -6    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0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7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14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21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 </a:t>
            </a: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28</a:t>
            </a:r>
          </a:p>
        </p:txBody>
      </p:sp>
      <p:sp>
        <p:nvSpPr>
          <p:cNvPr id="1489930" name="Line 10"/>
          <p:cNvSpPr>
            <a:spLocks noChangeShapeType="1"/>
          </p:cNvSpPr>
          <p:nvPr/>
        </p:nvSpPr>
        <p:spPr bwMode="auto">
          <a:xfrm>
            <a:off x="1992313" y="2600325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9931" name="Line 11"/>
          <p:cNvSpPr>
            <a:spLocks noChangeShapeType="1"/>
          </p:cNvSpPr>
          <p:nvPr/>
        </p:nvSpPr>
        <p:spPr bwMode="auto">
          <a:xfrm flipV="1">
            <a:off x="6005513" y="26670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5813425" y="3025775"/>
            <a:ext cx="14954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OVA</a:t>
            </a:r>
          </a:p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instillation</a:t>
            </a:r>
          </a:p>
        </p:txBody>
      </p:sp>
      <p:sp>
        <p:nvSpPr>
          <p:cNvPr id="1489933" name="Line 13"/>
          <p:cNvSpPr>
            <a:spLocks noChangeShapeType="1"/>
          </p:cNvSpPr>
          <p:nvPr/>
        </p:nvSpPr>
        <p:spPr bwMode="auto">
          <a:xfrm flipV="1">
            <a:off x="7094538" y="26670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2616200" y="3028950"/>
            <a:ext cx="933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OVA</a:t>
            </a:r>
          </a:p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(i.p.)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4527550" y="3028950"/>
            <a:ext cx="9350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OVA</a:t>
            </a:r>
          </a:p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(i.p.)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158750" y="1279525"/>
            <a:ext cx="783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l"/>
            </a:pPr>
            <a:r>
              <a:rPr kumimoji="1" lang="ko-KR" altLang="en-US" sz="2400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 오브알부민</a:t>
            </a:r>
            <a:r>
              <a:rPr kumimoji="1" lang="en-US" altLang="ko-KR" sz="2400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(OVA)</a:t>
            </a:r>
            <a:r>
              <a:rPr kumimoji="1" lang="ko-KR" altLang="en-US" sz="2400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으로 유도한 알레르기 비염 모델 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998913" y="26670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latinLnBrk="1">
              <a:defRPr/>
            </a:pPr>
            <a:endParaRPr kumimoji="1" lang="ko-KR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527425" y="3025775"/>
            <a:ext cx="933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OVA</a:t>
            </a:r>
          </a:p>
          <a:p>
            <a:pPr algn="ctr" latinLnBrk="1">
              <a:lnSpc>
                <a:spcPct val="80000"/>
              </a:lnSpc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(i.p.)</a:t>
            </a: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6005513" y="286385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093" name="AutoShape 24"/>
          <p:cNvCxnSpPr>
            <a:cxnSpLocks noChangeShapeType="1"/>
            <a:stCxn id="3082" idx="3"/>
            <a:endCxn id="3079" idx="1"/>
          </p:cNvCxnSpPr>
          <p:nvPr/>
        </p:nvCxnSpPr>
        <p:spPr bwMode="auto">
          <a:xfrm>
            <a:off x="7507286" y="2409240"/>
            <a:ext cx="225427" cy="7451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94" name="Line 25"/>
          <p:cNvSpPr>
            <a:spLocks noChangeShapeType="1"/>
          </p:cNvSpPr>
          <p:nvPr/>
        </p:nvSpPr>
        <p:spPr bwMode="auto">
          <a:xfrm>
            <a:off x="2154238" y="2216150"/>
            <a:ext cx="496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95" name="Rectangle 14"/>
          <p:cNvSpPr>
            <a:spLocks noChangeArrowheads="1"/>
          </p:cNvSpPr>
          <p:nvPr/>
        </p:nvSpPr>
        <p:spPr bwMode="auto">
          <a:xfrm>
            <a:off x="5218113" y="4303713"/>
            <a:ext cx="3859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PG102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는 비염모델에서</a:t>
            </a:r>
          </a:p>
          <a:p>
            <a:pPr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ja-JP" altLang="ko-KR" sz="2400" b="1">
                <a:latin typeface="맑은 고딕" pitchFamily="50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kumimoji="1" lang="ja-JP" altLang="en-US" sz="2400" b="1">
                <a:latin typeface="맑은 고딕" pitchFamily="50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코가려움</a:t>
            </a: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코훌쩍거림 등</a:t>
            </a:r>
          </a:p>
          <a:p>
            <a:pPr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알레르기 비염 증상에</a:t>
            </a:r>
          </a:p>
          <a:p>
            <a:pPr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대해 통계적으로 유의한</a:t>
            </a:r>
          </a:p>
          <a:p>
            <a:pPr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개선효과를 나타냄</a:t>
            </a: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   </a:t>
            </a:r>
          </a:p>
        </p:txBody>
      </p:sp>
      <p:sp>
        <p:nvSpPr>
          <p:cNvPr id="28" name="제목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4000" dirty="0"/>
              <a:t>PG102</a:t>
            </a:r>
            <a:r>
              <a:rPr sz="4000" dirty="0"/>
              <a:t>의 </a:t>
            </a:r>
            <a:r>
              <a:rPr sz="4000" dirty="0" err="1"/>
              <a:t>알레르기</a:t>
            </a:r>
            <a:r>
              <a:rPr sz="4000" dirty="0"/>
              <a:t> </a:t>
            </a:r>
            <a:r>
              <a:rPr sz="4000" dirty="0" err="1"/>
              <a:t>비염</a:t>
            </a:r>
            <a:r>
              <a:rPr sz="4000" dirty="0"/>
              <a:t> </a:t>
            </a:r>
            <a:r>
              <a:rPr sz="4000" dirty="0" err="1"/>
              <a:t>개선효과</a:t>
            </a:r>
            <a:endParaRPr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5288" y="3933825"/>
            <a:ext cx="3884612" cy="2595563"/>
            <a:chOff x="703" y="2340"/>
            <a:chExt cx="2447" cy="1635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704" y="2340"/>
            <a:ext cx="2446" cy="1514"/>
          </p:xfrm>
          <a:graphic>
            <a:graphicData uri="http://schemas.openxmlformats.org/presentationml/2006/ole">
              <p:oleObj spid="_x0000_s4098" name="차트" r:id="rId3" imgW="4095649" imgH="2533785" progId="Excel.Sheet.8">
                <p:embed/>
              </p:oleObj>
            </a:graphicData>
          </a:graphic>
        </p:graphicFrame>
        <p:sp>
          <p:nvSpPr>
            <p:cNvPr id="4137" name="Text Box 47"/>
            <p:cNvSpPr txBox="1">
              <a:spLocks noChangeArrowheads="1"/>
            </p:cNvSpPr>
            <p:nvPr/>
          </p:nvSpPr>
          <p:spPr bwMode="auto">
            <a:xfrm>
              <a:off x="2110" y="3113"/>
              <a:ext cx="1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1600" b="1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*</a:t>
              </a:r>
            </a:p>
          </p:txBody>
        </p:sp>
        <p:sp>
          <p:nvSpPr>
            <p:cNvPr id="4138" name="Text Box 48"/>
            <p:cNvSpPr txBox="1">
              <a:spLocks noChangeArrowheads="1"/>
            </p:cNvSpPr>
            <p:nvPr/>
          </p:nvSpPr>
          <p:spPr bwMode="auto">
            <a:xfrm>
              <a:off x="2770" y="2921"/>
              <a:ext cx="1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1600" b="1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*</a:t>
              </a:r>
            </a:p>
          </p:txBody>
        </p:sp>
        <p:sp>
          <p:nvSpPr>
            <p:cNvPr id="4139" name="Rectangle 49"/>
            <p:cNvSpPr>
              <a:spLocks noChangeArrowheads="1"/>
            </p:cNvSpPr>
            <p:nvPr/>
          </p:nvSpPr>
          <p:spPr bwMode="auto">
            <a:xfrm rot="16200000">
              <a:off x="618" y="2901"/>
              <a:ext cx="343" cy="174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med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Penh</a:t>
              </a:r>
            </a:p>
          </p:txBody>
        </p:sp>
        <p:sp>
          <p:nvSpPr>
            <p:cNvPr id="4140" name="Rectangle 50"/>
            <p:cNvSpPr>
              <a:spLocks noChangeArrowheads="1"/>
            </p:cNvSpPr>
            <p:nvPr/>
          </p:nvSpPr>
          <p:spPr bwMode="auto">
            <a:xfrm>
              <a:off x="1519" y="3801"/>
              <a:ext cx="1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Methacholine (mg/ml)</a:t>
              </a:r>
            </a:p>
          </p:txBody>
        </p:sp>
      </p:grp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19125" y="2895600"/>
            <a:ext cx="1700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600" b="1">
                <a:latin typeface="맑은 고딕" pitchFamily="50" charset="-127"/>
                <a:ea typeface="맑은 고딕" pitchFamily="50" charset="-127"/>
              </a:rPr>
              <a:t>Female (6wk) n=6~8/group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23913" y="2424113"/>
            <a:ext cx="973343" cy="36933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b="1">
                <a:latin typeface="맑은 고딕" pitchFamily="50" charset="-127"/>
                <a:ea typeface="맑은 고딕" pitchFamily="50" charset="-127"/>
              </a:rPr>
              <a:t>BALB/c</a:t>
            </a:r>
            <a:endParaRPr kumimoji="1" lang="en-US" altLang="ko-KR" b="1" baseline="30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5010150" y="4684713"/>
            <a:ext cx="3883025" cy="157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>
            <a:spAutoFit/>
          </a:bodyPr>
          <a:lstStyle/>
          <a:p>
            <a:pPr defTabSz="923925">
              <a:buFont typeface="Wingdings" pitchFamily="2" charset="2"/>
              <a:buChar char="ü"/>
            </a:pP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PG102</a:t>
            </a: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는 천식모델에서</a:t>
            </a:r>
          </a:p>
          <a:p>
            <a:pPr defTabSz="923925"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메타콜린에 의한 기도의</a:t>
            </a:r>
          </a:p>
          <a:p>
            <a:pPr defTabSz="923925"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과민반응을 통계적으로</a:t>
            </a:r>
          </a:p>
          <a:p>
            <a:pPr defTabSz="923925">
              <a:buFont typeface="Wingdings" pitchFamily="2" charset="2"/>
              <a:buNone/>
            </a:pPr>
            <a:r>
              <a:rPr kumimoji="1" lang="ko-KR" altLang="en-US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유의하게 감소시킴</a:t>
            </a:r>
            <a:r>
              <a:rPr kumimoji="1" lang="en-US" altLang="ko-KR" sz="2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  <a:endParaRPr kumimoji="1" lang="en-US" altLang="ko-KR" sz="2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542925" y="1357313"/>
            <a:ext cx="795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l"/>
            </a:pPr>
            <a:r>
              <a:rPr kumimoji="1" lang="ko-KR" altLang="en-US" sz="2400" b="1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</a:rPr>
              <a:t> 오브알부민</a:t>
            </a:r>
            <a:r>
              <a:rPr kumimoji="1" lang="en-US" altLang="ko-KR" sz="2400" b="1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</a:rPr>
              <a:t>(OVA)</a:t>
            </a:r>
            <a:r>
              <a:rPr kumimoji="1" lang="ko-KR" altLang="en-US" sz="2400" b="1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</a:rPr>
              <a:t>으로 유도한 천식 모델</a:t>
            </a:r>
            <a:endParaRPr kumimoji="1" lang="en-US" altLang="ko-KR" sz="2400" b="1">
              <a:solidFill>
                <a:srgbClr val="FF66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3173413" y="2790825"/>
            <a:ext cx="790575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</a:t>
            </a: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5557838" y="2790825"/>
            <a:ext cx="787400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14</a:t>
            </a:r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6794500" y="2792413"/>
            <a:ext cx="18097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21  22   23  24  25</a:t>
            </a: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5468938" y="3271838"/>
            <a:ext cx="23876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1% OVA inhalation</a:t>
            </a:r>
            <a:endParaRPr kumimoji="1" lang="en-US" altLang="ko-KR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2484438" y="3255963"/>
            <a:ext cx="163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OVA + alum</a:t>
            </a:r>
          </a:p>
          <a:p>
            <a:pPr algn="ctr" latinLnBrk="1"/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kumimoji="1" lang="en-US" altLang="ko-KR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i.p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injection)</a:t>
            </a:r>
            <a:endParaRPr kumimoji="1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V="1">
            <a:off x="7875588" y="3046413"/>
            <a:ext cx="0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7332663" y="3487738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AHR</a:t>
            </a:r>
            <a:endParaRPr kumimoji="1" lang="en-US" altLang="ko-KR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 flipV="1">
            <a:off x="3313113" y="2673350"/>
            <a:ext cx="1587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 flipV="1">
            <a:off x="5765800" y="2673350"/>
            <a:ext cx="1588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 flipV="1">
            <a:off x="6997700" y="2673350"/>
            <a:ext cx="1588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7296150" y="2673350"/>
            <a:ext cx="1588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 flipV="1">
            <a:off x="7596188" y="2673350"/>
            <a:ext cx="1587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 flipV="1">
            <a:off x="7881938" y="2673350"/>
            <a:ext cx="1587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 flipV="1">
            <a:off x="8135938" y="2673350"/>
            <a:ext cx="3175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8" name="Line 19"/>
          <p:cNvSpPr>
            <a:spLocks noChangeShapeType="1"/>
          </p:cNvSpPr>
          <p:nvPr/>
        </p:nvSpPr>
        <p:spPr bwMode="auto">
          <a:xfrm flipV="1">
            <a:off x="3305175" y="2678113"/>
            <a:ext cx="4843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19" name="Line 20"/>
          <p:cNvSpPr>
            <a:spLocks noChangeShapeType="1"/>
          </p:cNvSpPr>
          <p:nvPr/>
        </p:nvSpPr>
        <p:spPr bwMode="auto">
          <a:xfrm flipV="1">
            <a:off x="5753100" y="3238500"/>
            <a:ext cx="1865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0" name="Line 21"/>
          <p:cNvSpPr>
            <a:spLocks noChangeShapeType="1"/>
          </p:cNvSpPr>
          <p:nvPr/>
        </p:nvSpPr>
        <p:spPr bwMode="auto">
          <a:xfrm>
            <a:off x="5761038" y="3046413"/>
            <a:ext cx="3175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1" name="Line 22"/>
          <p:cNvSpPr>
            <a:spLocks noChangeShapeType="1"/>
          </p:cNvSpPr>
          <p:nvPr/>
        </p:nvSpPr>
        <p:spPr bwMode="auto">
          <a:xfrm>
            <a:off x="6996113" y="3046413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2" name="Line 23"/>
          <p:cNvSpPr>
            <a:spLocks noChangeShapeType="1"/>
          </p:cNvSpPr>
          <p:nvPr/>
        </p:nvSpPr>
        <p:spPr bwMode="auto">
          <a:xfrm>
            <a:off x="7291388" y="3046413"/>
            <a:ext cx="3175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3" name="Line 24"/>
          <p:cNvSpPr>
            <a:spLocks noChangeShapeType="1"/>
          </p:cNvSpPr>
          <p:nvPr/>
        </p:nvSpPr>
        <p:spPr bwMode="auto">
          <a:xfrm>
            <a:off x="7610475" y="3046413"/>
            <a:ext cx="1588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4" name="Line 25"/>
          <p:cNvSpPr>
            <a:spLocks noChangeShapeType="1"/>
          </p:cNvSpPr>
          <p:nvPr/>
        </p:nvSpPr>
        <p:spPr bwMode="auto">
          <a:xfrm>
            <a:off x="3319463" y="3028950"/>
            <a:ext cx="1587" cy="185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5" name="Line 26"/>
          <p:cNvSpPr>
            <a:spLocks noChangeShapeType="1"/>
          </p:cNvSpPr>
          <p:nvPr/>
        </p:nvSpPr>
        <p:spPr bwMode="auto">
          <a:xfrm flipV="1">
            <a:off x="8131175" y="3046413"/>
            <a:ext cx="1588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7539038" y="3775075"/>
            <a:ext cx="1195387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Sacrifice</a:t>
            </a:r>
            <a:endParaRPr kumimoji="1" lang="en-US" altLang="ko-KR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4422775" y="2205038"/>
            <a:ext cx="2387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PG102 or water</a:t>
            </a:r>
            <a:endParaRPr kumimoji="1" lang="en-US" altLang="ko-KR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8" name="Line 29"/>
          <p:cNvSpPr>
            <a:spLocks noChangeShapeType="1"/>
          </p:cNvSpPr>
          <p:nvPr/>
        </p:nvSpPr>
        <p:spPr bwMode="auto">
          <a:xfrm>
            <a:off x="3316288" y="2359025"/>
            <a:ext cx="137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29" name="Line 30"/>
          <p:cNvSpPr>
            <a:spLocks noChangeShapeType="1"/>
          </p:cNvSpPr>
          <p:nvPr/>
        </p:nvSpPr>
        <p:spPr bwMode="auto">
          <a:xfrm flipV="1">
            <a:off x="3319463" y="2351088"/>
            <a:ext cx="1587" cy="246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0" name="Line 31"/>
          <p:cNvSpPr>
            <a:spLocks noChangeShapeType="1"/>
          </p:cNvSpPr>
          <p:nvPr/>
        </p:nvSpPr>
        <p:spPr bwMode="auto">
          <a:xfrm flipV="1">
            <a:off x="7867650" y="2351088"/>
            <a:ext cx="1588" cy="246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1" name="Line 32"/>
          <p:cNvSpPr>
            <a:spLocks noChangeShapeType="1"/>
          </p:cNvSpPr>
          <p:nvPr/>
        </p:nvSpPr>
        <p:spPr bwMode="auto">
          <a:xfrm>
            <a:off x="6491288" y="2359025"/>
            <a:ext cx="137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2" name="Rectangle 33"/>
          <p:cNvSpPr>
            <a:spLocks noChangeArrowheads="1"/>
          </p:cNvSpPr>
          <p:nvPr/>
        </p:nvSpPr>
        <p:spPr bwMode="auto">
          <a:xfrm>
            <a:off x="2610384" y="2809875"/>
            <a:ext cx="513282" cy="307777"/>
          </a:xfrm>
          <a:prstGeom prst="rect">
            <a:avLst/>
          </a:prstGeom>
          <a:noFill/>
          <a:ln w="38100" algn="ctr">
            <a:noFill/>
            <a:miter lim="800000"/>
            <a:headEnd type="none" w="med" len="sm"/>
            <a:tailEnd type="none" w="sm" len="sm"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Day</a:t>
            </a:r>
          </a:p>
        </p:txBody>
      </p:sp>
      <p:sp>
        <p:nvSpPr>
          <p:cNvPr id="4133" name="Text Box 41"/>
          <p:cNvSpPr txBox="1">
            <a:spLocks noChangeArrowheads="1"/>
          </p:cNvSpPr>
          <p:nvPr/>
        </p:nvSpPr>
        <p:spPr bwMode="auto">
          <a:xfrm>
            <a:off x="3851275" y="4867275"/>
            <a:ext cx="738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400" b="1">
                <a:latin typeface="맑은 고딕" pitchFamily="50" charset="-127"/>
                <a:ea typeface="맑은 고딕" pitchFamily="50" charset="-127"/>
              </a:rPr>
              <a:t>PG102</a:t>
            </a: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3851275" y="4414838"/>
            <a:ext cx="410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400" b="1">
                <a:latin typeface="맑은 고딕" pitchFamily="50" charset="-127"/>
                <a:ea typeface="맑은 고딕" pitchFamily="50" charset="-127"/>
              </a:rPr>
              <a:t>PC</a:t>
            </a:r>
          </a:p>
        </p:txBody>
      </p:sp>
      <p:sp>
        <p:nvSpPr>
          <p:cNvPr id="4135" name="Text Box 43"/>
          <p:cNvSpPr txBox="1">
            <a:spLocks noChangeArrowheads="1"/>
          </p:cNvSpPr>
          <p:nvPr/>
        </p:nvSpPr>
        <p:spPr bwMode="auto">
          <a:xfrm>
            <a:off x="3827463" y="5527675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400" b="1">
                <a:latin typeface="맑은 고딕" pitchFamily="50" charset="-127"/>
                <a:ea typeface="맑은 고딕" pitchFamily="50" charset="-127"/>
              </a:rPr>
              <a:t>NC</a:t>
            </a:r>
          </a:p>
        </p:txBody>
      </p:sp>
      <p:sp>
        <p:nvSpPr>
          <p:cNvPr id="46" name="제목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4000" dirty="0"/>
              <a:t>PG102</a:t>
            </a:r>
            <a:r>
              <a:rPr sz="4000" dirty="0"/>
              <a:t>의 </a:t>
            </a:r>
            <a:r>
              <a:rPr sz="4000" dirty="0" err="1"/>
              <a:t>천식</a:t>
            </a:r>
            <a:r>
              <a:rPr sz="4000" dirty="0"/>
              <a:t> </a:t>
            </a:r>
            <a:r>
              <a:rPr sz="4000" dirty="0" err="1"/>
              <a:t>개선효과</a:t>
            </a:r>
            <a:endParaRPr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291138" y="4292600"/>
            <a:ext cx="3168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435600" y="510381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latin typeface="맑은 고딕" pitchFamily="50" charset="-127"/>
                <a:ea typeface="맑은 고딕" pitchFamily="50" charset="-127"/>
              </a:rPr>
              <a:t>DW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6389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</a:rPr>
              <a:t> 오브알부민으로 유도한 식품알레르기 모델</a:t>
            </a:r>
            <a:endParaRPr lang="en-US" altLang="ko-KR" sz="2400" b="1">
              <a:solidFill>
                <a:srgbClr val="FF66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6" name="Picture 7" descr="MCj034579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638" y="2200275"/>
            <a:ext cx="89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69925" y="2890838"/>
            <a:ext cx="67437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69925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66975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979863" y="2671763"/>
            <a:ext cx="1587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394200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816475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251450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686425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121400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545263" y="2671763"/>
            <a:ext cx="1587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972300" y="2671763"/>
            <a:ext cx="15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405688" y="2671763"/>
            <a:ext cx="1587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444500" y="2381250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d-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9</a:t>
            </a:r>
            <a:endParaRPr lang="en-US" altLang="ja-JP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40" name="Text Box 21"/>
          <p:cNvSpPr txBox="1">
            <a:spLocks noChangeArrowheads="1"/>
          </p:cNvSpPr>
          <p:nvPr/>
        </p:nvSpPr>
        <p:spPr bwMode="auto">
          <a:xfrm>
            <a:off x="2314575" y="2381250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d0</a:t>
            </a:r>
          </a:p>
        </p:txBody>
      </p:sp>
      <p:sp>
        <p:nvSpPr>
          <p:cNvPr id="5141" name="Text Box 22"/>
          <p:cNvSpPr txBox="1">
            <a:spLocks noChangeArrowheads="1"/>
          </p:cNvSpPr>
          <p:nvPr/>
        </p:nvSpPr>
        <p:spPr bwMode="auto">
          <a:xfrm>
            <a:off x="3754438" y="2381250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d7</a:t>
            </a:r>
          </a:p>
        </p:txBody>
      </p:sp>
      <p:sp>
        <p:nvSpPr>
          <p:cNvPr id="5142" name="Text Box 23"/>
          <p:cNvSpPr txBox="1">
            <a:spLocks noChangeArrowheads="1"/>
          </p:cNvSpPr>
          <p:nvPr/>
        </p:nvSpPr>
        <p:spPr bwMode="auto">
          <a:xfrm>
            <a:off x="4178300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d10</a:t>
            </a:r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>
            <a:off x="4602163" y="2381250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d12</a:t>
            </a:r>
          </a:p>
        </p:txBody>
      </p:sp>
      <p:sp>
        <p:nvSpPr>
          <p:cNvPr id="5144" name="Text Box 25"/>
          <p:cNvSpPr txBox="1">
            <a:spLocks noChangeArrowheads="1"/>
          </p:cNvSpPr>
          <p:nvPr/>
        </p:nvSpPr>
        <p:spPr bwMode="auto">
          <a:xfrm>
            <a:off x="5026025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d14</a:t>
            </a:r>
          </a:p>
        </p:txBody>
      </p:sp>
      <p:sp>
        <p:nvSpPr>
          <p:cNvPr id="5145" name="Text Box 26"/>
          <p:cNvSpPr txBox="1">
            <a:spLocks noChangeArrowheads="1"/>
          </p:cNvSpPr>
          <p:nvPr/>
        </p:nvSpPr>
        <p:spPr bwMode="auto">
          <a:xfrm>
            <a:off x="5461000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d17</a:t>
            </a:r>
          </a:p>
        </p:txBody>
      </p:sp>
      <p:sp>
        <p:nvSpPr>
          <p:cNvPr id="5146" name="Text Box 27"/>
          <p:cNvSpPr txBox="1">
            <a:spLocks noChangeArrowheads="1"/>
          </p:cNvSpPr>
          <p:nvPr/>
        </p:nvSpPr>
        <p:spPr bwMode="auto">
          <a:xfrm>
            <a:off x="5895975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d19</a:t>
            </a:r>
          </a:p>
        </p:txBody>
      </p:sp>
      <p:sp>
        <p:nvSpPr>
          <p:cNvPr id="5147" name="Text Box 28"/>
          <p:cNvSpPr txBox="1">
            <a:spLocks noChangeArrowheads="1"/>
          </p:cNvSpPr>
          <p:nvPr/>
        </p:nvSpPr>
        <p:spPr bwMode="auto">
          <a:xfrm>
            <a:off x="6319838" y="2381250"/>
            <a:ext cx="52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d21</a:t>
            </a:r>
          </a:p>
        </p:txBody>
      </p:sp>
      <p:sp>
        <p:nvSpPr>
          <p:cNvPr id="5148" name="Text Box 29"/>
          <p:cNvSpPr txBox="1">
            <a:spLocks noChangeArrowheads="1"/>
          </p:cNvSpPr>
          <p:nvPr/>
        </p:nvSpPr>
        <p:spPr bwMode="auto">
          <a:xfrm>
            <a:off x="6746875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d24</a:t>
            </a:r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7181850" y="2381250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d26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629025" y="2890838"/>
            <a:ext cx="523875" cy="652462"/>
            <a:chOff x="2426" y="3294"/>
            <a:chExt cx="272" cy="408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6" name="Text Box 34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  <a:endParaRPr lang="en-US" altLang="ko-KR" sz="900" b="1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52888" y="2890838"/>
            <a:ext cx="523875" cy="652462"/>
            <a:chOff x="2426" y="3294"/>
            <a:chExt cx="272" cy="408"/>
          </a:xfrm>
        </p:grpSpPr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3" name="Text Box 38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478338" y="2890838"/>
            <a:ext cx="523875" cy="652462"/>
            <a:chOff x="2426" y="3294"/>
            <a:chExt cx="272" cy="408"/>
          </a:xfrm>
        </p:grpSpPr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0" name="Text Box 42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902200" y="2890838"/>
            <a:ext cx="523875" cy="652462"/>
            <a:chOff x="2426" y="3294"/>
            <a:chExt cx="272" cy="408"/>
          </a:xfrm>
        </p:grpSpPr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17" name="Text Box 46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337175" y="2890838"/>
            <a:ext cx="523875" cy="652462"/>
            <a:chOff x="2426" y="3294"/>
            <a:chExt cx="272" cy="408"/>
          </a:xfrm>
        </p:grpSpPr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14" name="Text Box 50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770563" y="2890838"/>
            <a:ext cx="523875" cy="652462"/>
            <a:chOff x="2426" y="3294"/>
            <a:chExt cx="272" cy="408"/>
          </a:xfrm>
        </p:grpSpPr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11" name="Text Box 54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6194425" y="2890838"/>
            <a:ext cx="523875" cy="652462"/>
            <a:chOff x="2426" y="3294"/>
            <a:chExt cx="272" cy="408"/>
          </a:xfrm>
        </p:grpSpPr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08" name="Text Box 58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6623050" y="2890838"/>
            <a:ext cx="523875" cy="652462"/>
            <a:chOff x="2426" y="3294"/>
            <a:chExt cx="272" cy="408"/>
          </a:xfrm>
        </p:grpSpPr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05" name="Text Box 62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7058025" y="2890838"/>
            <a:ext cx="523875" cy="652462"/>
            <a:chOff x="2426" y="3294"/>
            <a:chExt cx="272" cy="408"/>
          </a:xfrm>
        </p:grpSpPr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2608" y="3294"/>
              <a:ext cx="1" cy="149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diamond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 rot="1906646">
              <a:off x="2472" y="3430"/>
              <a:ext cx="181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02" name="Text Box 66"/>
            <p:cNvSpPr txBox="1">
              <a:spLocks noChangeArrowheads="1"/>
            </p:cNvSpPr>
            <p:nvPr/>
          </p:nvSpPr>
          <p:spPr bwMode="auto">
            <a:xfrm>
              <a:off x="2426" y="3475"/>
              <a:ext cx="2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 b="1">
                  <a:latin typeface="맑은 고딕" pitchFamily="50" charset="-127"/>
                  <a:ea typeface="맑은 고딕" pitchFamily="50" charset="-127"/>
                </a:rPr>
                <a:t>OVA</a:t>
              </a:r>
            </a:p>
          </p:txBody>
        </p:sp>
      </p:grp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2093913" y="1695450"/>
            <a:ext cx="485775" cy="752475"/>
            <a:chOff x="1429" y="2205"/>
            <a:chExt cx="470" cy="771"/>
          </a:xfrm>
        </p:grpSpPr>
        <p:grpSp>
          <p:nvGrpSpPr>
            <p:cNvPr id="24" name="Group 68"/>
            <p:cNvGrpSpPr>
              <a:grpSpLocks/>
            </p:cNvGrpSpPr>
            <p:nvPr/>
          </p:nvGrpSpPr>
          <p:grpSpPr bwMode="auto">
            <a:xfrm rot="1091207">
              <a:off x="1653" y="2202"/>
              <a:ext cx="242" cy="511"/>
              <a:chOff x="1542" y="2274"/>
              <a:chExt cx="242" cy="511"/>
            </a:xfrm>
          </p:grpSpPr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 rot="-3755545">
                <a:off x="1559" y="2390"/>
                <a:ext cx="273" cy="3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 rot="-3755545">
                <a:off x="1700" y="2302"/>
                <a:ext cx="34" cy="7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 rot="-3755545">
                <a:off x="1468" y="2490"/>
                <a:ext cx="343" cy="7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4" name="Rectangle 72"/>
              <p:cNvSpPr>
                <a:spLocks noChangeArrowheads="1"/>
              </p:cNvSpPr>
              <p:nvPr/>
            </p:nvSpPr>
            <p:spPr bwMode="auto">
              <a:xfrm rot="-3755545">
                <a:off x="1481" y="2721"/>
                <a:ext cx="102" cy="1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5" name="Line 73"/>
              <p:cNvSpPr>
                <a:spLocks noChangeShapeType="1"/>
              </p:cNvSpPr>
              <p:nvPr/>
            </p:nvSpPr>
            <p:spPr bwMode="auto">
              <a:xfrm rot="-3755545">
                <a:off x="1556" y="2627"/>
                <a:ext cx="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 rot="-3755545">
                <a:off x="1588" y="2564"/>
                <a:ext cx="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7" name="Line 75"/>
              <p:cNvSpPr>
                <a:spLocks noChangeShapeType="1"/>
              </p:cNvSpPr>
              <p:nvPr/>
            </p:nvSpPr>
            <p:spPr bwMode="auto">
              <a:xfrm rot="-3755545">
                <a:off x="1625" y="2510"/>
                <a:ext cx="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 rot="-3755545">
                <a:off x="1644" y="2435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flipH="1">
              <a:off x="1474" y="2659"/>
              <a:ext cx="9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1429" y="2750"/>
              <a:ext cx="91" cy="22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6" y="104"/>
                </a:cxn>
                <a:cxn ang="0">
                  <a:pos x="40" y="160"/>
                </a:cxn>
                <a:cxn ang="0">
                  <a:pos x="24" y="240"/>
                </a:cxn>
                <a:cxn ang="0">
                  <a:pos x="152" y="368"/>
                </a:cxn>
                <a:cxn ang="0">
                  <a:pos x="128" y="176"/>
                </a:cxn>
                <a:cxn ang="0">
                  <a:pos x="88" y="0"/>
                </a:cxn>
              </a:cxnLst>
              <a:rect l="0" t="0" r="r" b="b"/>
              <a:pathLst>
                <a:path w="190" h="410">
                  <a:moveTo>
                    <a:pt x="88" y="0"/>
                  </a:moveTo>
                  <a:cubicBezTo>
                    <a:pt x="81" y="46"/>
                    <a:pt x="81" y="67"/>
                    <a:pt x="56" y="104"/>
                  </a:cubicBezTo>
                  <a:cubicBezTo>
                    <a:pt x="51" y="123"/>
                    <a:pt x="44" y="141"/>
                    <a:pt x="40" y="160"/>
                  </a:cubicBezTo>
                  <a:cubicBezTo>
                    <a:pt x="34" y="186"/>
                    <a:pt x="24" y="240"/>
                    <a:pt x="24" y="240"/>
                  </a:cubicBezTo>
                  <a:cubicBezTo>
                    <a:pt x="34" y="410"/>
                    <a:pt x="0" y="406"/>
                    <a:pt x="152" y="368"/>
                  </a:cubicBezTo>
                  <a:cubicBezTo>
                    <a:pt x="190" y="310"/>
                    <a:pt x="186" y="214"/>
                    <a:pt x="128" y="176"/>
                  </a:cubicBezTo>
                  <a:cubicBezTo>
                    <a:pt x="98" y="85"/>
                    <a:pt x="108" y="164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160" name="Text Box 79"/>
          <p:cNvSpPr txBox="1">
            <a:spLocks noChangeArrowheads="1"/>
          </p:cNvSpPr>
          <p:nvPr/>
        </p:nvSpPr>
        <p:spPr bwMode="auto">
          <a:xfrm>
            <a:off x="2354263" y="2133600"/>
            <a:ext cx="1049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latin typeface="맑은 고딕" pitchFamily="50" charset="-127"/>
                <a:ea typeface="맑은 고딕" pitchFamily="50" charset="-127"/>
              </a:rPr>
              <a:t>OVA + CFA</a:t>
            </a:r>
          </a:p>
        </p:txBody>
      </p:sp>
      <p:grpSp>
        <p:nvGrpSpPr>
          <p:cNvPr id="25" name="Group 80"/>
          <p:cNvGrpSpPr>
            <a:grpSpLocks/>
          </p:cNvGrpSpPr>
          <p:nvPr/>
        </p:nvGrpSpPr>
        <p:grpSpPr bwMode="auto">
          <a:xfrm>
            <a:off x="323850" y="3398838"/>
            <a:ext cx="674688" cy="403225"/>
            <a:chOff x="521" y="3566"/>
            <a:chExt cx="408" cy="252"/>
          </a:xfrm>
        </p:grpSpPr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566" y="3566"/>
              <a:ext cx="298" cy="25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88" name="Text Box 82"/>
            <p:cNvSpPr txBox="1">
              <a:spLocks noChangeArrowheads="1"/>
            </p:cNvSpPr>
            <p:nvPr/>
          </p:nvSpPr>
          <p:spPr bwMode="auto">
            <a:xfrm>
              <a:off x="521" y="3612"/>
              <a:ext cx="40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100" b="1">
                  <a:latin typeface="맑은 고딕" pitchFamily="50" charset="-127"/>
                  <a:ea typeface="MS PGothic" pitchFamily="34" charset="-128"/>
                </a:rPr>
                <a:t>  </a:t>
              </a:r>
              <a:r>
                <a:rPr lang="en-US" altLang="ja-JP" sz="1100" b="1">
                  <a:latin typeface="맑은 고딕" pitchFamily="50" charset="-127"/>
                  <a:ea typeface="맑은 고딕" pitchFamily="50" charset="-127"/>
                </a:rPr>
                <a:t>DEX</a:t>
              </a:r>
            </a:p>
          </p:txBody>
        </p:sp>
      </p:grp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328613" y="2987675"/>
            <a:ext cx="674687" cy="403225"/>
            <a:chOff x="839" y="3702"/>
            <a:chExt cx="408" cy="252"/>
          </a:xfrm>
        </p:grpSpPr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884" y="3702"/>
              <a:ext cx="298" cy="25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86" name="Text Box 85"/>
            <p:cNvSpPr txBox="1">
              <a:spLocks noChangeArrowheads="1"/>
            </p:cNvSpPr>
            <p:nvPr/>
          </p:nvSpPr>
          <p:spPr bwMode="auto">
            <a:xfrm>
              <a:off x="839" y="3748"/>
              <a:ext cx="40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100" b="1">
                  <a:latin typeface="맑은 고딕" pitchFamily="50" charset="-127"/>
                  <a:ea typeface="맑은 고딕" pitchFamily="50" charset="-127"/>
                </a:rPr>
                <a:t>PG102</a:t>
              </a:r>
            </a:p>
          </p:txBody>
        </p:sp>
      </p:grpSp>
      <p:sp>
        <p:nvSpPr>
          <p:cNvPr id="86" name="Line 86"/>
          <p:cNvSpPr>
            <a:spLocks noChangeShapeType="1"/>
          </p:cNvSpPr>
          <p:nvPr/>
        </p:nvSpPr>
        <p:spPr bwMode="auto">
          <a:xfrm>
            <a:off x="669925" y="3905250"/>
            <a:ext cx="6743700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64" name="Text Box 87"/>
          <p:cNvSpPr txBox="1">
            <a:spLocks noChangeArrowheads="1"/>
          </p:cNvSpPr>
          <p:nvPr/>
        </p:nvSpPr>
        <p:spPr bwMode="auto">
          <a:xfrm>
            <a:off x="2732088" y="1844675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rgbClr val="FF0066"/>
                </a:solidFill>
                <a:latin typeface="맑은 고딕" pitchFamily="50" charset="-127"/>
                <a:ea typeface="맑은 고딕" pitchFamily="50" charset="-127"/>
              </a:rPr>
              <a:t>s.c.</a:t>
            </a:r>
          </a:p>
        </p:txBody>
      </p:sp>
      <p:sp>
        <p:nvSpPr>
          <p:cNvPr id="5165" name="Text Box 88"/>
          <p:cNvSpPr txBox="1">
            <a:spLocks noChangeArrowheads="1"/>
          </p:cNvSpPr>
          <p:nvPr/>
        </p:nvSpPr>
        <p:spPr bwMode="auto">
          <a:xfrm>
            <a:off x="3698875" y="3470275"/>
            <a:ext cx="374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FF0066"/>
                </a:solidFill>
                <a:latin typeface="맑은 고딕" pitchFamily="50" charset="-127"/>
                <a:ea typeface="맑은 고딕" pitchFamily="50" charset="-127"/>
              </a:rPr>
              <a:t>Oral challenge by gastro-intubation</a:t>
            </a:r>
          </a:p>
        </p:txBody>
      </p:sp>
      <p:sp>
        <p:nvSpPr>
          <p:cNvPr id="5166" name="Text Box 89"/>
          <p:cNvSpPr txBox="1">
            <a:spLocks noChangeArrowheads="1"/>
          </p:cNvSpPr>
          <p:nvPr/>
        </p:nvSpPr>
        <p:spPr bwMode="auto">
          <a:xfrm>
            <a:off x="1455738" y="3884613"/>
            <a:ext cx="637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Oral challenge by gastro-intubation (dairy, preventive medication)</a:t>
            </a:r>
          </a:p>
        </p:txBody>
      </p:sp>
      <p:sp>
        <p:nvSpPr>
          <p:cNvPr id="5167" name="Text Box 90"/>
          <p:cNvSpPr txBox="1">
            <a:spLocks noChangeArrowheads="1"/>
          </p:cNvSpPr>
          <p:nvPr/>
        </p:nvSpPr>
        <p:spPr bwMode="auto">
          <a:xfrm>
            <a:off x="7916863" y="2330450"/>
            <a:ext cx="1049337" cy="338138"/>
          </a:xfrm>
          <a:prstGeom prst="rect">
            <a:avLst/>
          </a:prstGeom>
          <a:noFill/>
          <a:ln w="38100" cmpd="dbl">
            <a:solidFill>
              <a:srgbClr val="8802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latin typeface="맑은 고딕" pitchFamily="50" charset="-127"/>
                <a:ea typeface="맑은 고딕" pitchFamily="50" charset="-127"/>
              </a:rPr>
              <a:t>analy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sis</a:t>
            </a:r>
            <a:endParaRPr lang="ja-JP" altLang="en-US" sz="1600" b="1">
              <a:latin typeface="맑은 고딕" pitchFamily="50" charset="-127"/>
              <a:ea typeface="MS PGothic" pitchFamily="34" charset="-128"/>
            </a:endParaRPr>
          </a:p>
        </p:txBody>
      </p:sp>
      <p:sp>
        <p:nvSpPr>
          <p:cNvPr id="5168" name="Rectangle 91"/>
          <p:cNvSpPr>
            <a:spLocks noChangeArrowheads="1"/>
          </p:cNvSpPr>
          <p:nvPr/>
        </p:nvSpPr>
        <p:spPr bwMode="auto">
          <a:xfrm>
            <a:off x="850900" y="2997200"/>
            <a:ext cx="28479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b="1">
                <a:latin typeface="맑은 고딕" pitchFamily="50" charset="-127"/>
                <a:ea typeface="맑은 고딕" pitchFamily="50" charset="-127"/>
              </a:rPr>
              <a:t>1) Naïve group (untreated)</a:t>
            </a:r>
          </a:p>
          <a:p>
            <a:r>
              <a:rPr lang="en-US" altLang="ja-JP" sz="1000" b="1">
                <a:latin typeface="맑은 고딕" pitchFamily="50" charset="-127"/>
                <a:ea typeface="맑은 고딕" pitchFamily="50" charset="-127"/>
              </a:rPr>
              <a:t>2) DW group (DW, 200ul/mouse/day)</a:t>
            </a:r>
          </a:p>
          <a:p>
            <a:r>
              <a:rPr lang="en-US" altLang="ja-JP" sz="1000" b="1">
                <a:latin typeface="맑은 고딕" pitchFamily="50" charset="-127"/>
                <a:ea typeface="맑은 고딕" pitchFamily="50" charset="-127"/>
              </a:rPr>
              <a:t>3) PG102 group (PG102, 200mg/kg/day)</a:t>
            </a:r>
          </a:p>
          <a:p>
            <a:r>
              <a:rPr lang="en-US" altLang="ja-JP" sz="1000" b="1">
                <a:latin typeface="맑은 고딕" pitchFamily="50" charset="-127"/>
                <a:ea typeface="맑은 고딕" pitchFamily="50" charset="-127"/>
              </a:rPr>
              <a:t>4) DEX group (Dexamethasone, 2.5mg/kg/day)</a:t>
            </a:r>
          </a:p>
        </p:txBody>
      </p:sp>
      <p:sp>
        <p:nvSpPr>
          <p:cNvPr id="5169" name="Rectangle 92"/>
          <p:cNvSpPr>
            <a:spLocks noChangeArrowheads="1"/>
          </p:cNvSpPr>
          <p:nvPr/>
        </p:nvSpPr>
        <p:spPr bwMode="auto">
          <a:xfrm>
            <a:off x="3638550" y="3286125"/>
            <a:ext cx="4968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latin typeface="맑은 고딕" pitchFamily="50" charset="-127"/>
                <a:ea typeface="맑은 고딕" pitchFamily="50" charset="-127"/>
              </a:rPr>
              <a:t>60mg</a:t>
            </a:r>
            <a:endParaRPr lang="en-US" altLang="ja-JP" sz="9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>
            <a:off x="7542213" y="2517775"/>
            <a:ext cx="3746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71" name="AutoShape 94"/>
          <p:cNvSpPr>
            <a:spLocks noChangeArrowheads="1"/>
          </p:cNvSpPr>
          <p:nvPr/>
        </p:nvSpPr>
        <p:spPr bwMode="auto">
          <a:xfrm>
            <a:off x="4500563" y="4221163"/>
            <a:ext cx="1774825" cy="890587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 b="1">
                <a:latin typeface="맑은 고딕" pitchFamily="50" charset="-127"/>
                <a:ea typeface="맑은 고딕" pitchFamily="50" charset="-127"/>
              </a:rPr>
              <a:t>diarrhea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465138" y="4221163"/>
            <a:ext cx="4102100" cy="2447925"/>
            <a:chOff x="429" y="2569"/>
            <a:chExt cx="2584" cy="1542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550" y="2569"/>
            <a:ext cx="1880" cy="1397"/>
          </p:xfrm>
          <a:graphic>
            <a:graphicData uri="http://schemas.openxmlformats.org/presentationml/2006/ole">
              <p:oleObj spid="_x0000_s5122" name="차트" r:id="rId5" imgW="3476608" imgH="2495685" progId="Excel.Sheet.8">
                <p:embed/>
              </p:oleObj>
            </a:graphicData>
          </a:graphic>
        </p:graphicFrame>
        <p:sp>
          <p:nvSpPr>
            <p:cNvPr id="5174" name="Rectangle 63"/>
            <p:cNvSpPr>
              <a:spLocks noChangeArrowheads="1"/>
            </p:cNvSpPr>
            <p:nvPr/>
          </p:nvSpPr>
          <p:spPr bwMode="auto">
            <a:xfrm>
              <a:off x="841" y="3917"/>
              <a:ext cx="1775" cy="194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med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맑은 고딕" pitchFamily="50" charset="-127"/>
                  <a:ea typeface="맑은 고딕" pitchFamily="50" charset="-127"/>
                </a:rPr>
                <a:t>Number of oral administration</a:t>
              </a:r>
            </a:p>
          </p:txBody>
        </p:sp>
        <p:sp>
          <p:nvSpPr>
            <p:cNvPr id="5175" name="Rectangle 64"/>
            <p:cNvSpPr>
              <a:spLocks noChangeArrowheads="1"/>
            </p:cNvSpPr>
            <p:nvPr/>
          </p:nvSpPr>
          <p:spPr bwMode="auto">
            <a:xfrm rot="-5400000">
              <a:off x="103" y="3060"/>
              <a:ext cx="846" cy="194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med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맑은 고딕" pitchFamily="50" charset="-127"/>
                  <a:ea typeface="맑은 고딕" pitchFamily="50" charset="-127"/>
                </a:rPr>
                <a:t>Incidence (%)</a:t>
              </a:r>
            </a:p>
          </p:txBody>
        </p:sp>
        <p:sp>
          <p:nvSpPr>
            <p:cNvPr id="5176" name="Rectangle 65"/>
            <p:cNvSpPr>
              <a:spLocks noChangeArrowheads="1"/>
            </p:cNvSpPr>
            <p:nvPr/>
          </p:nvSpPr>
          <p:spPr bwMode="auto">
            <a:xfrm>
              <a:off x="2339" y="3647"/>
              <a:ext cx="4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latin typeface="맑은 고딕" pitchFamily="50" charset="-127"/>
                  <a:ea typeface="맑은 고딕" pitchFamily="50" charset="-127"/>
                </a:rPr>
                <a:t>Normal</a:t>
              </a:r>
            </a:p>
          </p:txBody>
        </p:sp>
        <p:sp>
          <p:nvSpPr>
            <p:cNvPr id="5177" name="Rectangle 66"/>
            <p:cNvSpPr>
              <a:spLocks noChangeArrowheads="1"/>
            </p:cNvSpPr>
            <p:nvPr/>
          </p:nvSpPr>
          <p:spPr bwMode="auto">
            <a:xfrm>
              <a:off x="1953" y="3520"/>
              <a:ext cx="5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latin typeface="맑은 고딕" pitchFamily="50" charset="-127"/>
                  <a:ea typeface="맑은 고딕" pitchFamily="50" charset="-127"/>
                </a:rPr>
                <a:t>OVA/Dex</a:t>
              </a:r>
            </a:p>
          </p:txBody>
        </p:sp>
        <p:sp>
          <p:nvSpPr>
            <p:cNvPr id="5178" name="Line 67"/>
            <p:cNvSpPr>
              <a:spLocks noChangeShapeType="1"/>
            </p:cNvSpPr>
            <p:nvPr/>
          </p:nvSpPr>
          <p:spPr bwMode="auto">
            <a:xfrm flipH="1">
              <a:off x="2069" y="3691"/>
              <a:ext cx="38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triangl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79" name="Line 68"/>
            <p:cNvSpPr>
              <a:spLocks noChangeShapeType="1"/>
            </p:cNvSpPr>
            <p:nvPr/>
          </p:nvSpPr>
          <p:spPr bwMode="auto">
            <a:xfrm flipH="1">
              <a:off x="2250" y="3717"/>
              <a:ext cx="111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triangl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80" name="Rectangle 69"/>
            <p:cNvSpPr>
              <a:spLocks noChangeArrowheads="1"/>
            </p:cNvSpPr>
            <p:nvPr/>
          </p:nvSpPr>
          <p:spPr bwMode="auto">
            <a:xfrm>
              <a:off x="2351" y="3299"/>
              <a:ext cx="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latin typeface="맑은 고딕" pitchFamily="50" charset="-127"/>
                  <a:ea typeface="맑은 고딕" pitchFamily="50" charset="-127"/>
                </a:rPr>
                <a:t>OVA/PG102</a:t>
              </a:r>
            </a:p>
          </p:txBody>
        </p:sp>
        <p:sp>
          <p:nvSpPr>
            <p:cNvPr id="5181" name="Line 70"/>
            <p:cNvSpPr>
              <a:spLocks noChangeShapeType="1"/>
            </p:cNvSpPr>
            <p:nvPr/>
          </p:nvSpPr>
          <p:spPr bwMode="auto">
            <a:xfrm flipH="1">
              <a:off x="2262" y="3369"/>
              <a:ext cx="112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triangl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82" name="Rectangle 71"/>
            <p:cNvSpPr>
              <a:spLocks noChangeArrowheads="1"/>
            </p:cNvSpPr>
            <p:nvPr/>
          </p:nvSpPr>
          <p:spPr bwMode="auto">
            <a:xfrm>
              <a:off x="2352" y="2678"/>
              <a:ext cx="6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latin typeface="맑은 고딕" pitchFamily="50" charset="-127"/>
                  <a:ea typeface="맑은 고딕" pitchFamily="50" charset="-127"/>
                </a:rPr>
                <a:t>OVA/Water</a:t>
              </a:r>
            </a:p>
          </p:txBody>
        </p:sp>
        <p:sp>
          <p:nvSpPr>
            <p:cNvPr id="5183" name="Line 72"/>
            <p:cNvSpPr>
              <a:spLocks noChangeShapeType="1"/>
            </p:cNvSpPr>
            <p:nvPr/>
          </p:nvSpPr>
          <p:spPr bwMode="auto">
            <a:xfrm flipH="1">
              <a:off x="2268" y="2752"/>
              <a:ext cx="1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triangl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84" name="Line 73"/>
            <p:cNvSpPr>
              <a:spLocks noChangeShapeType="1"/>
            </p:cNvSpPr>
            <p:nvPr/>
          </p:nvSpPr>
          <p:spPr bwMode="auto">
            <a:xfrm flipH="1">
              <a:off x="767" y="2655"/>
              <a:ext cx="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8" name="제목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/>
              <a:t>PG102</a:t>
            </a:r>
            <a:r>
              <a:rPr sz="4000" dirty="0"/>
              <a:t>의 </a:t>
            </a:r>
            <a:r>
              <a:rPr sz="4000" dirty="0" err="1" smtClean="0"/>
              <a:t>식품알레르기</a:t>
            </a:r>
            <a:r>
              <a:rPr sz="4000" dirty="0" smtClean="0"/>
              <a:t> </a:t>
            </a:r>
            <a:r>
              <a:rPr sz="4000" dirty="0" err="1"/>
              <a:t>개선효과</a:t>
            </a:r>
            <a:endParaRPr sz="40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제목 26"/>
          <p:cNvSpPr>
            <a:spLocks noGrp="1"/>
          </p:cNvSpPr>
          <p:nvPr>
            <p:ph type="title" idx="4294967295"/>
          </p:nvPr>
        </p:nvSpPr>
        <p:spPr>
          <a:xfrm>
            <a:off x="0" y="169863"/>
            <a:ext cx="8674100" cy="600075"/>
          </a:xfrm>
        </p:spPr>
        <p:txBody>
          <a:bodyPr/>
          <a:lstStyle/>
          <a:p>
            <a:pPr algn="ctr">
              <a:defRPr/>
            </a:pPr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PG102</a:t>
            </a:r>
            <a:r>
              <a:rPr 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의 임상시험</a:t>
            </a:r>
          </a:p>
        </p:txBody>
      </p:sp>
      <p:graphicFrame>
        <p:nvGraphicFramePr>
          <p:cNvPr id="29" name="Group 72"/>
          <p:cNvGraphicFramePr>
            <a:graphicFrameLocks noGrp="1"/>
          </p:cNvGraphicFramePr>
          <p:nvPr/>
        </p:nvGraphicFramePr>
        <p:xfrm>
          <a:off x="242888" y="1490663"/>
          <a:ext cx="4248150" cy="5097780"/>
        </p:xfrm>
        <a:graphic>
          <a:graphicData uri="http://schemas.openxmlformats.org/drawingml/2006/table">
            <a:tbl>
              <a:tblPr/>
              <a:tblGrid>
                <a:gridCol w="1008063"/>
                <a:gridCol w="324008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시험명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다래추출물이 알레르기 관련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위험 요인에 미치는 효과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시험대상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혈중 총 </a:t>
                      </a:r>
                      <a:r>
                        <a:rPr kumimoji="1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IgE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300 IU/ml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피부반응검사 양성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기생충검사 음성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아토피 체질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이중맹검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무작위배정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placebo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대조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임상시험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시험기관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서울대학교병원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본원 및 분당병원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피험자수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군당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투여기간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시험식품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다래 추출물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(PG102)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placebo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용법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용량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1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아침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저녁 복용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정당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PG102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로서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250 mg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함유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일 총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1g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의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PG102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복용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8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유효성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혈중 총 </a:t>
                      </a:r>
                      <a:r>
                        <a:rPr kumimoji="1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IgE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ECP, </a:t>
                      </a:r>
                      <a:r>
                        <a:rPr kumimoji="1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Eotaxin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호산구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수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TARC, CRP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Skin prick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안전성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이상반응 유무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임상병리검사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126" name="Rectangle 51"/>
          <p:cNvSpPr>
            <a:spLocks noChangeArrowheads="1"/>
          </p:cNvSpPr>
          <p:nvPr/>
        </p:nvSpPr>
        <p:spPr bwMode="auto">
          <a:xfrm>
            <a:off x="7110413" y="3721100"/>
            <a:ext cx="5826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불합격</a:t>
            </a:r>
          </a:p>
        </p:txBody>
      </p:sp>
      <p:sp>
        <p:nvSpPr>
          <p:cNvPr id="89127" name="Rectangle 55"/>
          <p:cNvSpPr>
            <a:spLocks noChangeArrowheads="1"/>
          </p:cNvSpPr>
          <p:nvPr/>
        </p:nvSpPr>
        <p:spPr bwMode="auto">
          <a:xfrm>
            <a:off x="7196138" y="227012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IgE ≥ 300 IU/ml</a:t>
            </a:r>
          </a:p>
        </p:txBody>
      </p:sp>
      <p:sp>
        <p:nvSpPr>
          <p:cNvPr id="89128" name="Rectangle 56"/>
          <p:cNvSpPr>
            <a:spLocks noChangeArrowheads="1"/>
          </p:cNvSpPr>
          <p:nvPr/>
        </p:nvSpPr>
        <p:spPr bwMode="auto">
          <a:xfrm>
            <a:off x="7256463" y="2679700"/>
            <a:ext cx="197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총괄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조상헌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본원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민경업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분당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장윤석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89129" name="Rectangle 59"/>
          <p:cNvSpPr>
            <a:spLocks noChangeArrowheads="1"/>
          </p:cNvSpPr>
          <p:nvPr/>
        </p:nvSpPr>
        <p:spPr bwMode="auto">
          <a:xfrm>
            <a:off x="7210425" y="1344613"/>
            <a:ext cx="2214563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윤리성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임상시험의 설계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환자수 산출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약제 용량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시험 기간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피험자 동의서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108575" y="1458913"/>
            <a:ext cx="2081213" cy="4540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IRB </a:t>
            </a: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심의 통과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>
            <a:off x="5103813" y="2203450"/>
            <a:ext cx="2070100" cy="4540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대상 피험자모집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5129213" y="2990850"/>
            <a:ext cx="2060575" cy="6064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서울대학교병원</a:t>
            </a:r>
          </a:p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알레르기 내과</a:t>
            </a:r>
          </a:p>
        </p:txBody>
      </p:sp>
      <p:sp>
        <p:nvSpPr>
          <p:cNvPr id="89133" name="아래쪽 화살표 40"/>
          <p:cNvSpPr>
            <a:spLocks noChangeArrowheads="1"/>
          </p:cNvSpPr>
          <p:nvPr/>
        </p:nvSpPr>
        <p:spPr bwMode="auto">
          <a:xfrm>
            <a:off x="5945188" y="1919288"/>
            <a:ext cx="409575" cy="2524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134" name="아래쪽 화살표 41"/>
          <p:cNvSpPr>
            <a:spLocks noChangeArrowheads="1"/>
          </p:cNvSpPr>
          <p:nvPr/>
        </p:nvSpPr>
        <p:spPr bwMode="auto">
          <a:xfrm>
            <a:off x="5954713" y="2690813"/>
            <a:ext cx="409575" cy="2524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gray">
          <a:xfrm>
            <a:off x="5160963" y="4516438"/>
            <a:ext cx="2071687" cy="455612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임상시험 등록</a:t>
            </a:r>
          </a:p>
        </p:txBody>
      </p:sp>
      <p:sp>
        <p:nvSpPr>
          <p:cNvPr id="89136" name="아래쪽 화살표 43"/>
          <p:cNvSpPr>
            <a:spLocks noChangeArrowheads="1"/>
          </p:cNvSpPr>
          <p:nvPr/>
        </p:nvSpPr>
        <p:spPr bwMode="auto">
          <a:xfrm>
            <a:off x="5981700" y="3597275"/>
            <a:ext cx="409575" cy="2524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137" name="AutoShape 35"/>
          <p:cNvSpPr>
            <a:spLocks noChangeArrowheads="1"/>
          </p:cNvSpPr>
          <p:nvPr/>
        </p:nvSpPr>
        <p:spPr bwMode="gray">
          <a:xfrm>
            <a:off x="5340350" y="3890963"/>
            <a:ext cx="1676400" cy="325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선정기준</a:t>
            </a:r>
          </a:p>
        </p:txBody>
      </p:sp>
      <p:sp>
        <p:nvSpPr>
          <p:cNvPr id="89138" name="아래쪽 화살표 45"/>
          <p:cNvSpPr>
            <a:spLocks noChangeArrowheads="1"/>
          </p:cNvSpPr>
          <p:nvPr/>
        </p:nvSpPr>
        <p:spPr bwMode="auto">
          <a:xfrm>
            <a:off x="5991225" y="4252913"/>
            <a:ext cx="411163" cy="2524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139" name="Rectangle 52"/>
          <p:cNvSpPr>
            <a:spLocks noChangeArrowheads="1"/>
          </p:cNvSpPr>
          <p:nvPr/>
        </p:nvSpPr>
        <p:spPr bwMode="auto">
          <a:xfrm>
            <a:off x="6453188" y="4276725"/>
            <a:ext cx="4667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합격</a:t>
            </a:r>
          </a:p>
        </p:txBody>
      </p:sp>
      <p:sp>
        <p:nvSpPr>
          <p:cNvPr id="89140" name="아래쪽 화살표 47"/>
          <p:cNvSpPr>
            <a:spLocks noChangeArrowheads="1"/>
          </p:cNvSpPr>
          <p:nvPr/>
        </p:nvSpPr>
        <p:spPr bwMode="auto">
          <a:xfrm rot="1759664">
            <a:off x="5505450" y="4926013"/>
            <a:ext cx="236538" cy="368300"/>
          </a:xfrm>
          <a:prstGeom prst="downArrow">
            <a:avLst>
              <a:gd name="adj1" fmla="val 50000"/>
              <a:gd name="adj2" fmla="val 50114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gray">
          <a:xfrm>
            <a:off x="4619625" y="5330825"/>
            <a:ext cx="1371600" cy="455613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PG102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투여</a:t>
            </a: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gray">
          <a:xfrm>
            <a:off x="6480175" y="5326063"/>
            <a:ext cx="1366838" cy="4540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Placebo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투여</a:t>
            </a:r>
          </a:p>
        </p:txBody>
      </p:sp>
      <p:sp>
        <p:nvSpPr>
          <p:cNvPr id="89143" name="아래쪽 화살표 52"/>
          <p:cNvSpPr>
            <a:spLocks noChangeArrowheads="1"/>
          </p:cNvSpPr>
          <p:nvPr/>
        </p:nvSpPr>
        <p:spPr bwMode="auto">
          <a:xfrm rot="-2310166">
            <a:off x="6732588" y="4945063"/>
            <a:ext cx="239712" cy="350837"/>
          </a:xfrm>
          <a:prstGeom prst="downArrow">
            <a:avLst>
              <a:gd name="adj1" fmla="val 50000"/>
              <a:gd name="adj2" fmla="val 4993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gray">
          <a:xfrm>
            <a:off x="5251450" y="6151563"/>
            <a:ext cx="2058988" cy="6064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서울대학교 병원</a:t>
            </a:r>
          </a:p>
          <a:p>
            <a:pPr algn="ctr"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알레르기 내과</a:t>
            </a:r>
          </a:p>
        </p:txBody>
      </p:sp>
      <p:sp>
        <p:nvSpPr>
          <p:cNvPr id="89145" name="아래쪽 화살표 54"/>
          <p:cNvSpPr>
            <a:spLocks noChangeArrowheads="1"/>
          </p:cNvSpPr>
          <p:nvPr/>
        </p:nvSpPr>
        <p:spPr bwMode="auto">
          <a:xfrm>
            <a:off x="5372100" y="5843588"/>
            <a:ext cx="409575" cy="2524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146" name="아래쪽 화살표 55"/>
          <p:cNvSpPr>
            <a:spLocks noChangeArrowheads="1"/>
          </p:cNvSpPr>
          <p:nvPr/>
        </p:nvSpPr>
        <p:spPr bwMode="auto">
          <a:xfrm>
            <a:off x="6707188" y="5870575"/>
            <a:ext cx="409575" cy="2524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147" name="Rectangle 53"/>
          <p:cNvSpPr>
            <a:spLocks noChangeArrowheads="1"/>
          </p:cNvSpPr>
          <p:nvPr/>
        </p:nvSpPr>
        <p:spPr bwMode="auto">
          <a:xfrm>
            <a:off x="5681663" y="5132388"/>
            <a:ext cx="10493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500" b="1">
                <a:latin typeface="맑은 고딕" pitchFamily="50" charset="-127"/>
                <a:ea typeface="맑은 고딕" pitchFamily="50" charset="-127"/>
              </a:rPr>
              <a:t>무작위 배정</a:t>
            </a: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gray">
          <a:xfrm>
            <a:off x="7812360" y="3645024"/>
            <a:ext cx="955675" cy="606425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임상시험 </a:t>
            </a:r>
            <a:endParaRPr lang="en-US" altLang="ko-KR" sz="15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제외</a:t>
            </a:r>
          </a:p>
        </p:txBody>
      </p:sp>
      <p:sp>
        <p:nvSpPr>
          <p:cNvPr id="89149" name="아래쪽 화살표 59"/>
          <p:cNvSpPr>
            <a:spLocks noChangeArrowheads="1"/>
          </p:cNvSpPr>
          <p:nvPr/>
        </p:nvSpPr>
        <p:spPr bwMode="auto">
          <a:xfrm rot="-5400000">
            <a:off x="7387432" y="3775869"/>
            <a:ext cx="157162" cy="520700"/>
          </a:xfrm>
          <a:prstGeom prst="downArrow">
            <a:avLst>
              <a:gd name="adj1" fmla="val 50000"/>
              <a:gd name="adj2" fmla="val 5021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30175" y="1276350"/>
            <a:ext cx="8888413" cy="5391150"/>
            <a:chOff x="48" y="924"/>
            <a:chExt cx="5599" cy="3396"/>
          </a:xfrm>
        </p:grpSpPr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823" y="3093"/>
              <a:ext cx="96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ko-KR" altLang="en-US" sz="1800" dirty="0" err="1">
                  <a:solidFill>
                    <a:srgbClr val="008000"/>
                  </a:solidFill>
                  <a:latin typeface="HY견고딕" pitchFamily="18" charset="-127"/>
                  <a:ea typeface="HY견고딕" pitchFamily="18" charset="-127"/>
                </a:rPr>
                <a:t>호산구</a:t>
              </a:r>
              <a:endParaRPr kumimoji="1" lang="ko-KR" altLang="en-US" sz="1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latinLnBrk="1"/>
              <a:r>
                <a:rPr kumimoji="1" lang="en-US" altLang="ko-KR" sz="1800" dirty="0"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sz="1800" dirty="0" err="1" smtClean="0">
                  <a:latin typeface="HY견고딕" pitchFamily="18" charset="-127"/>
                  <a:ea typeface="HY견고딕" pitchFamily="18" charset="-127"/>
                </a:rPr>
                <a:t>류코트리엔</a:t>
              </a:r>
              <a:r>
                <a:rPr kumimoji="1" lang="en-US" altLang="ko-KR" sz="1800" dirty="0" smtClean="0">
                  <a:latin typeface="HY견고딕" pitchFamily="18" charset="-127"/>
                  <a:ea typeface="HY견고딕" pitchFamily="18" charset="-127"/>
                </a:rPr>
                <a:t>,</a:t>
              </a:r>
            </a:p>
            <a:p>
              <a:pPr algn="ctr" latinLnBrk="1"/>
              <a:r>
                <a:rPr kumimoji="1" lang="en-US" altLang="ko-KR" dirty="0" smtClean="0">
                  <a:latin typeface="HY견고딕" pitchFamily="18" charset="-127"/>
                  <a:ea typeface="HY견고딕" pitchFamily="18" charset="-127"/>
                </a:rPr>
                <a:t>ECP</a:t>
              </a:r>
              <a:r>
                <a:rPr kumimoji="1" lang="en-US" altLang="ko-KR" sz="1800" dirty="0" smtClean="0"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en-US" altLang="ko-KR" sz="1800" dirty="0">
                <a:latin typeface="HY견고딕" pitchFamily="18" charset="-127"/>
                <a:ea typeface="HY견고딕" pitchFamily="18" charset="-127"/>
              </a:endParaRPr>
            </a:p>
          </p:txBody>
        </p:sp>
        <p:graphicFrame>
          <p:nvGraphicFramePr>
            <p:cNvPr id="6146" name="Object 5"/>
            <p:cNvGraphicFramePr>
              <a:graphicFrameLocks noChangeAspect="1"/>
            </p:cNvGraphicFramePr>
            <p:nvPr/>
          </p:nvGraphicFramePr>
          <p:xfrm>
            <a:off x="434" y="3214"/>
            <a:ext cx="434" cy="670"/>
          </p:xfrm>
          <a:graphic>
            <a:graphicData uri="http://schemas.openxmlformats.org/presentationml/2006/ole">
              <p:oleObj spid="_x0000_s6146" name="비트맵 이미지" r:id="rId3" imgW="752381" imgH="923810" progId="PBrush">
                <p:embed/>
              </p:oleObj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58" y="3913"/>
              <a:ext cx="10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ko-KR" altLang="en-US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아토피 피부염</a:t>
              </a:r>
            </a:p>
            <a:p>
              <a:pPr algn="ctr" latinLnBrk="1"/>
              <a:r>
                <a:rPr kumimoji="1" lang="en-US" altLang="ko-KR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(Skin)</a:t>
              </a:r>
            </a:p>
          </p:txBody>
        </p:sp>
        <p:pic>
          <p:nvPicPr>
            <p:cNvPr id="6151" name="Picture 7" descr="파일 이름: HM00492_.wmf&#10;키워드: people, 감기, 건강 관리 ...&#10;파일 크기: 20K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0" y="3212"/>
              <a:ext cx="66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 descr="파일 이름: j0088746.wmf&#10;키워드: 건강 관리, 남자, 남자 아이 ...&#10;파일 크기: 19K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3122"/>
              <a:ext cx="877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3521" y="3118"/>
              <a:ext cx="14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ko-KR" altLang="en-US" sz="1600" dirty="0" err="1">
                  <a:solidFill>
                    <a:srgbClr val="008000"/>
                  </a:solidFill>
                  <a:latin typeface="HY견고딕" pitchFamily="18" charset="-127"/>
                  <a:ea typeface="HY견고딕" pitchFamily="18" charset="-127"/>
                </a:rPr>
                <a:t>비반세포</a:t>
              </a:r>
              <a:r>
                <a:rPr kumimoji="1" lang="en-US" altLang="ko-KR" sz="1600" dirty="0">
                  <a:solidFill>
                    <a:srgbClr val="008000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kumimoji="1" lang="ko-KR" altLang="en-US" sz="1600" dirty="0" err="1">
                  <a:solidFill>
                    <a:srgbClr val="008000"/>
                  </a:solidFill>
                  <a:latin typeface="HY견고딕" pitchFamily="18" charset="-127"/>
                  <a:ea typeface="HY견고딕" pitchFamily="18" charset="-127"/>
                </a:rPr>
                <a:t>호염구</a:t>
              </a:r>
              <a:endParaRPr kumimoji="1" lang="ko-KR" altLang="en-US" sz="16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latinLnBrk="1"/>
              <a:r>
                <a:rPr kumimoji="1" lang="en-US" altLang="ko-KR" sz="1600" dirty="0"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sz="1600" dirty="0">
                  <a:latin typeface="HY견고딕" pitchFamily="18" charset="-127"/>
                  <a:ea typeface="HY견고딕" pitchFamily="18" charset="-127"/>
                </a:rPr>
                <a:t>히스타민</a:t>
              </a:r>
              <a:r>
                <a:rPr kumimoji="1" lang="en-US" altLang="ko-KR" sz="1600" dirty="0">
                  <a:latin typeface="HY견고딕" pitchFamily="18" charset="-127"/>
                  <a:ea typeface="HY견고딕" pitchFamily="18" charset="-127"/>
                </a:rPr>
                <a:t>, </a:t>
              </a:r>
            </a:p>
            <a:p>
              <a:pPr algn="ctr" latinLnBrk="1"/>
              <a:r>
                <a:rPr kumimoji="1" lang="ko-KR" altLang="en-US" sz="1600" dirty="0" err="1">
                  <a:latin typeface="HY견고딕" pitchFamily="18" charset="-127"/>
                  <a:ea typeface="HY견고딕" pitchFamily="18" charset="-127"/>
                </a:rPr>
                <a:t>프로스타글란딘</a:t>
              </a:r>
              <a:r>
                <a:rPr kumimoji="1" lang="en-US" altLang="ko-KR" sz="16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353" y="3901"/>
              <a:ext cx="17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ko-KR" altLang="en-US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알레르기성 비염</a:t>
              </a:r>
            </a:p>
            <a:p>
              <a:pPr algn="ctr" latinLnBrk="1"/>
              <a:r>
                <a:rPr kumimoji="1" lang="en-US" altLang="ko-KR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(Nose)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603" y="3897"/>
              <a:ext cx="105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ko-KR" altLang="en-US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천식</a:t>
              </a:r>
            </a:p>
            <a:p>
              <a:pPr algn="ctr" latinLnBrk="1"/>
              <a:r>
                <a:rPr kumimoji="1" lang="en-US" altLang="ko-KR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(Lung)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076" y="1840"/>
              <a:ext cx="14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5000"/>
                </a:lnSpc>
              </a:pPr>
              <a:r>
                <a:rPr kumimoji="1" lang="en-US" altLang="ko-KR" sz="18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IgE</a:t>
              </a:r>
              <a:r>
                <a:rPr kumimoji="1" lang="ko-KR" altLang="en-US" sz="18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의 생산 억제작용</a:t>
              </a:r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558" y="1152"/>
              <a:ext cx="147" cy="131"/>
            </a:xfrm>
            <a:prstGeom prst="diamond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endParaRPr kumimoji="1" lang="ko-KR" altLang="ko-KR" sz="1800" b="1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211" y="1255"/>
              <a:ext cx="7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ko-KR" altLang="en-US" sz="1800">
                  <a:latin typeface="HY견고딕" pitchFamily="18" charset="-127"/>
                  <a:ea typeface="HY견고딕" pitchFamily="18" charset="-127"/>
                </a:rPr>
                <a:t>알레르겐 </a:t>
              </a:r>
            </a:p>
            <a:p>
              <a:pPr algn="ctr" latinLnBrk="1"/>
              <a:r>
                <a:rPr kumimoji="1" lang="en-US" altLang="ko-KR" sz="1800">
                  <a:latin typeface="HY견고딕" pitchFamily="18" charset="-127"/>
                  <a:ea typeface="HY견고딕" pitchFamily="18" charset="-127"/>
                </a:rPr>
                <a:t>(Ag)</a:t>
              </a:r>
            </a:p>
          </p:txBody>
        </p:sp>
        <p:sp>
          <p:nvSpPr>
            <p:cNvPr id="1491983" name="Rectangle 15"/>
            <p:cNvSpPr>
              <a:spLocks noChangeArrowheads="1"/>
            </p:cNvSpPr>
            <p:nvPr/>
          </p:nvSpPr>
          <p:spPr bwMode="auto">
            <a:xfrm rot="-5400000">
              <a:off x="1397" y="1396"/>
              <a:ext cx="199" cy="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 rot="-5353739">
              <a:off x="934" y="1149"/>
              <a:ext cx="596" cy="553"/>
              <a:chOff x="793" y="970"/>
              <a:chExt cx="790" cy="574"/>
            </a:xfrm>
          </p:grpSpPr>
          <p:sp>
            <p:nvSpPr>
              <p:cNvPr id="1491985" name="Freeform 17"/>
              <p:cNvSpPr>
                <a:spLocks/>
              </p:cNvSpPr>
              <p:nvPr/>
            </p:nvSpPr>
            <p:spPr bwMode="auto">
              <a:xfrm>
                <a:off x="890" y="1175"/>
                <a:ext cx="256" cy="138"/>
              </a:xfrm>
              <a:custGeom>
                <a:avLst/>
                <a:gdLst>
                  <a:gd name="T0" fmla="*/ 0 w 176"/>
                  <a:gd name="T1" fmla="*/ 22 h 104"/>
                  <a:gd name="T2" fmla="*/ 187 w 176"/>
                  <a:gd name="T3" fmla="*/ 11 h 104"/>
                  <a:gd name="T4" fmla="*/ 257 w 176"/>
                  <a:gd name="T5" fmla="*/ 22 h 104"/>
                  <a:gd name="T6" fmla="*/ 187 w 176"/>
                  <a:gd name="T7" fmla="*/ 43 h 104"/>
                  <a:gd name="T8" fmla="*/ 199 w 176"/>
                  <a:gd name="T9" fmla="*/ 14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04"/>
                  <a:gd name="T17" fmla="*/ 176 w 17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04">
                    <a:moveTo>
                      <a:pt x="0" y="16"/>
                    </a:moveTo>
                    <a:cubicBezTo>
                      <a:pt x="43" y="13"/>
                      <a:pt x="85" y="8"/>
                      <a:pt x="128" y="8"/>
                    </a:cubicBezTo>
                    <a:cubicBezTo>
                      <a:pt x="144" y="8"/>
                      <a:pt x="176" y="0"/>
                      <a:pt x="176" y="16"/>
                    </a:cubicBezTo>
                    <a:cubicBezTo>
                      <a:pt x="176" y="33"/>
                      <a:pt x="128" y="32"/>
                      <a:pt x="128" y="32"/>
                    </a:cubicBezTo>
                    <a:cubicBezTo>
                      <a:pt x="107" y="63"/>
                      <a:pt x="110" y="78"/>
                      <a:pt x="136" y="104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86" name="Freeform 18"/>
              <p:cNvSpPr>
                <a:spLocks/>
              </p:cNvSpPr>
              <p:nvPr/>
            </p:nvSpPr>
            <p:spPr bwMode="auto">
              <a:xfrm rot="10358828">
                <a:off x="1080" y="1365"/>
                <a:ext cx="276" cy="135"/>
              </a:xfrm>
              <a:custGeom>
                <a:avLst/>
                <a:gdLst>
                  <a:gd name="T0" fmla="*/ 8 w 357"/>
                  <a:gd name="T1" fmla="*/ 6 h 203"/>
                  <a:gd name="T2" fmla="*/ 269 w 357"/>
                  <a:gd name="T3" fmla="*/ 11 h 203"/>
                  <a:gd name="T4" fmla="*/ 263 w 357"/>
                  <a:gd name="T5" fmla="*/ 33 h 203"/>
                  <a:gd name="T6" fmla="*/ 170 w 357"/>
                  <a:gd name="T7" fmla="*/ 38 h 203"/>
                  <a:gd name="T8" fmla="*/ 120 w 357"/>
                  <a:gd name="T9" fmla="*/ 123 h 203"/>
                  <a:gd name="T10" fmla="*/ 107 w 357"/>
                  <a:gd name="T11" fmla="*/ 65 h 203"/>
                  <a:gd name="T12" fmla="*/ 51 w 357"/>
                  <a:gd name="T13" fmla="*/ 49 h 203"/>
                  <a:gd name="T14" fmla="*/ 14 w 357"/>
                  <a:gd name="T15" fmla="*/ 38 h 203"/>
                  <a:gd name="T16" fmla="*/ 2 w 357"/>
                  <a:gd name="T17" fmla="*/ 22 h 203"/>
                  <a:gd name="T18" fmla="*/ 8 w 357"/>
                  <a:gd name="T19" fmla="*/ 6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203"/>
                  <a:gd name="T32" fmla="*/ 357 w 357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203">
                    <a:moveTo>
                      <a:pt x="10" y="9"/>
                    </a:moveTo>
                    <a:cubicBezTo>
                      <a:pt x="122" y="12"/>
                      <a:pt x="235" y="3"/>
                      <a:pt x="346" y="17"/>
                    </a:cubicBezTo>
                    <a:cubicBezTo>
                      <a:pt x="357" y="18"/>
                      <a:pt x="348" y="46"/>
                      <a:pt x="338" y="49"/>
                    </a:cubicBezTo>
                    <a:cubicBezTo>
                      <a:pt x="300" y="61"/>
                      <a:pt x="258" y="54"/>
                      <a:pt x="218" y="57"/>
                    </a:cubicBezTo>
                    <a:cubicBezTo>
                      <a:pt x="226" y="173"/>
                      <a:pt x="259" y="203"/>
                      <a:pt x="154" y="185"/>
                    </a:cubicBezTo>
                    <a:cubicBezTo>
                      <a:pt x="154" y="184"/>
                      <a:pt x="147" y="104"/>
                      <a:pt x="138" y="97"/>
                    </a:cubicBezTo>
                    <a:cubicBezTo>
                      <a:pt x="117" y="82"/>
                      <a:pt x="90" y="81"/>
                      <a:pt x="66" y="73"/>
                    </a:cubicBezTo>
                    <a:cubicBezTo>
                      <a:pt x="50" y="68"/>
                      <a:pt x="18" y="57"/>
                      <a:pt x="18" y="57"/>
                    </a:cubicBezTo>
                    <a:cubicBezTo>
                      <a:pt x="13" y="49"/>
                      <a:pt x="0" y="42"/>
                      <a:pt x="2" y="33"/>
                    </a:cubicBezTo>
                    <a:cubicBezTo>
                      <a:pt x="10" y="0"/>
                      <a:pt x="52" y="51"/>
                      <a:pt x="10" y="9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87" name="Freeform 19"/>
              <p:cNvSpPr>
                <a:spLocks/>
              </p:cNvSpPr>
              <p:nvPr/>
            </p:nvSpPr>
            <p:spPr bwMode="auto">
              <a:xfrm>
                <a:off x="797" y="1120"/>
                <a:ext cx="790" cy="361"/>
              </a:xfrm>
              <a:custGeom>
                <a:avLst/>
                <a:gdLst>
                  <a:gd name="T0" fmla="*/ 235 w 933"/>
                  <a:gd name="T1" fmla="*/ 42 h 498"/>
                  <a:gd name="T2" fmla="*/ 32 w 933"/>
                  <a:gd name="T3" fmla="*/ 83 h 498"/>
                  <a:gd name="T4" fmla="*/ 242 w 933"/>
                  <a:gd name="T5" fmla="*/ 83 h 498"/>
                  <a:gd name="T6" fmla="*/ 283 w 933"/>
                  <a:gd name="T7" fmla="*/ 95 h 498"/>
                  <a:gd name="T8" fmla="*/ 323 w 933"/>
                  <a:gd name="T9" fmla="*/ 147 h 498"/>
                  <a:gd name="T10" fmla="*/ 39 w 933"/>
                  <a:gd name="T11" fmla="*/ 183 h 498"/>
                  <a:gd name="T12" fmla="*/ 120 w 933"/>
                  <a:gd name="T13" fmla="*/ 206 h 498"/>
                  <a:gd name="T14" fmla="*/ 303 w 933"/>
                  <a:gd name="T15" fmla="*/ 212 h 498"/>
                  <a:gd name="T16" fmla="*/ 296 w 933"/>
                  <a:gd name="T17" fmla="*/ 265 h 498"/>
                  <a:gd name="T18" fmla="*/ 147 w 933"/>
                  <a:gd name="T19" fmla="*/ 300 h 498"/>
                  <a:gd name="T20" fmla="*/ 100 w 933"/>
                  <a:gd name="T21" fmla="*/ 341 h 498"/>
                  <a:gd name="T22" fmla="*/ 330 w 933"/>
                  <a:gd name="T23" fmla="*/ 300 h 498"/>
                  <a:gd name="T24" fmla="*/ 344 w 933"/>
                  <a:gd name="T25" fmla="*/ 282 h 498"/>
                  <a:gd name="T26" fmla="*/ 364 w 933"/>
                  <a:gd name="T27" fmla="*/ 270 h 498"/>
                  <a:gd name="T28" fmla="*/ 391 w 933"/>
                  <a:gd name="T29" fmla="*/ 247 h 498"/>
                  <a:gd name="T30" fmla="*/ 527 w 933"/>
                  <a:gd name="T31" fmla="*/ 259 h 498"/>
                  <a:gd name="T32" fmla="*/ 669 w 933"/>
                  <a:gd name="T33" fmla="*/ 294 h 498"/>
                  <a:gd name="T34" fmla="*/ 696 w 933"/>
                  <a:gd name="T35" fmla="*/ 288 h 498"/>
                  <a:gd name="T36" fmla="*/ 689 w 933"/>
                  <a:gd name="T37" fmla="*/ 270 h 498"/>
                  <a:gd name="T38" fmla="*/ 601 w 933"/>
                  <a:gd name="T39" fmla="*/ 247 h 498"/>
                  <a:gd name="T40" fmla="*/ 533 w 933"/>
                  <a:gd name="T41" fmla="*/ 235 h 498"/>
                  <a:gd name="T42" fmla="*/ 554 w 933"/>
                  <a:gd name="T43" fmla="*/ 194 h 498"/>
                  <a:gd name="T44" fmla="*/ 771 w 933"/>
                  <a:gd name="T45" fmla="*/ 200 h 498"/>
                  <a:gd name="T46" fmla="*/ 777 w 933"/>
                  <a:gd name="T47" fmla="*/ 183 h 498"/>
                  <a:gd name="T48" fmla="*/ 716 w 933"/>
                  <a:gd name="T49" fmla="*/ 159 h 498"/>
                  <a:gd name="T50" fmla="*/ 506 w 933"/>
                  <a:gd name="T51" fmla="*/ 141 h 498"/>
                  <a:gd name="T52" fmla="*/ 486 w 933"/>
                  <a:gd name="T53" fmla="*/ 106 h 498"/>
                  <a:gd name="T54" fmla="*/ 527 w 933"/>
                  <a:gd name="T55" fmla="*/ 89 h 498"/>
                  <a:gd name="T56" fmla="*/ 682 w 933"/>
                  <a:gd name="T57" fmla="*/ 83 h 498"/>
                  <a:gd name="T58" fmla="*/ 743 w 933"/>
                  <a:gd name="T59" fmla="*/ 77 h 498"/>
                  <a:gd name="T60" fmla="*/ 710 w 933"/>
                  <a:gd name="T61" fmla="*/ 18 h 498"/>
                  <a:gd name="T62" fmla="*/ 554 w 933"/>
                  <a:gd name="T63" fmla="*/ 12 h 498"/>
                  <a:gd name="T64" fmla="*/ 466 w 933"/>
                  <a:gd name="T65" fmla="*/ 24 h 498"/>
                  <a:gd name="T66" fmla="*/ 310 w 933"/>
                  <a:gd name="T67" fmla="*/ 59 h 498"/>
                  <a:gd name="T68" fmla="*/ 256 w 933"/>
                  <a:gd name="T69" fmla="*/ 54 h 498"/>
                  <a:gd name="T70" fmla="*/ 235 w 933"/>
                  <a:gd name="T71" fmla="*/ 42 h 4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3"/>
                  <a:gd name="T109" fmla="*/ 0 h 498"/>
                  <a:gd name="T110" fmla="*/ 933 w 933"/>
                  <a:gd name="T111" fmla="*/ 498 h 49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3" h="498">
                    <a:moveTo>
                      <a:pt x="278" y="57"/>
                    </a:moveTo>
                    <a:cubicBezTo>
                      <a:pt x="260" y="58"/>
                      <a:pt x="0" y="0"/>
                      <a:pt x="38" y="113"/>
                    </a:cubicBezTo>
                    <a:cubicBezTo>
                      <a:pt x="142" y="107"/>
                      <a:pt x="184" y="98"/>
                      <a:pt x="286" y="113"/>
                    </a:cubicBezTo>
                    <a:cubicBezTo>
                      <a:pt x="303" y="115"/>
                      <a:pt x="334" y="129"/>
                      <a:pt x="334" y="129"/>
                    </a:cubicBezTo>
                    <a:cubicBezTo>
                      <a:pt x="358" y="153"/>
                      <a:pt x="371" y="169"/>
                      <a:pt x="382" y="201"/>
                    </a:cubicBezTo>
                    <a:cubicBezTo>
                      <a:pt x="343" y="317"/>
                      <a:pt x="83" y="248"/>
                      <a:pt x="46" y="249"/>
                    </a:cubicBezTo>
                    <a:cubicBezTo>
                      <a:pt x="24" y="314"/>
                      <a:pt x="103" y="285"/>
                      <a:pt x="142" y="281"/>
                    </a:cubicBezTo>
                    <a:cubicBezTo>
                      <a:pt x="214" y="284"/>
                      <a:pt x="286" y="284"/>
                      <a:pt x="358" y="289"/>
                    </a:cubicBezTo>
                    <a:cubicBezTo>
                      <a:pt x="409" y="292"/>
                      <a:pt x="379" y="348"/>
                      <a:pt x="350" y="361"/>
                    </a:cubicBezTo>
                    <a:cubicBezTo>
                      <a:pt x="295" y="385"/>
                      <a:pt x="233" y="399"/>
                      <a:pt x="174" y="409"/>
                    </a:cubicBezTo>
                    <a:cubicBezTo>
                      <a:pt x="119" y="446"/>
                      <a:pt x="132" y="423"/>
                      <a:pt x="118" y="465"/>
                    </a:cubicBezTo>
                    <a:cubicBezTo>
                      <a:pt x="218" y="498"/>
                      <a:pt x="302" y="438"/>
                      <a:pt x="390" y="409"/>
                    </a:cubicBezTo>
                    <a:cubicBezTo>
                      <a:pt x="395" y="401"/>
                      <a:pt x="399" y="392"/>
                      <a:pt x="406" y="385"/>
                    </a:cubicBezTo>
                    <a:cubicBezTo>
                      <a:pt x="413" y="378"/>
                      <a:pt x="424" y="377"/>
                      <a:pt x="430" y="369"/>
                    </a:cubicBezTo>
                    <a:cubicBezTo>
                      <a:pt x="461" y="330"/>
                      <a:pt x="410" y="354"/>
                      <a:pt x="462" y="337"/>
                    </a:cubicBezTo>
                    <a:cubicBezTo>
                      <a:pt x="515" y="342"/>
                      <a:pt x="577" y="323"/>
                      <a:pt x="622" y="353"/>
                    </a:cubicBezTo>
                    <a:cubicBezTo>
                      <a:pt x="673" y="387"/>
                      <a:pt x="730" y="392"/>
                      <a:pt x="790" y="401"/>
                    </a:cubicBezTo>
                    <a:cubicBezTo>
                      <a:pt x="801" y="398"/>
                      <a:pt x="815" y="402"/>
                      <a:pt x="822" y="393"/>
                    </a:cubicBezTo>
                    <a:cubicBezTo>
                      <a:pt x="827" y="386"/>
                      <a:pt x="821" y="374"/>
                      <a:pt x="814" y="369"/>
                    </a:cubicBezTo>
                    <a:cubicBezTo>
                      <a:pt x="794" y="355"/>
                      <a:pt x="735" y="343"/>
                      <a:pt x="710" y="337"/>
                    </a:cubicBezTo>
                    <a:cubicBezTo>
                      <a:pt x="684" y="331"/>
                      <a:pt x="630" y="321"/>
                      <a:pt x="630" y="321"/>
                    </a:cubicBezTo>
                    <a:cubicBezTo>
                      <a:pt x="575" y="285"/>
                      <a:pt x="610" y="274"/>
                      <a:pt x="654" y="265"/>
                    </a:cubicBezTo>
                    <a:cubicBezTo>
                      <a:pt x="739" y="268"/>
                      <a:pt x="825" y="278"/>
                      <a:pt x="910" y="273"/>
                    </a:cubicBezTo>
                    <a:cubicBezTo>
                      <a:pt x="918" y="272"/>
                      <a:pt x="921" y="257"/>
                      <a:pt x="918" y="249"/>
                    </a:cubicBezTo>
                    <a:cubicBezTo>
                      <a:pt x="912" y="234"/>
                      <a:pt x="847" y="217"/>
                      <a:pt x="846" y="217"/>
                    </a:cubicBezTo>
                    <a:cubicBezTo>
                      <a:pt x="796" y="200"/>
                      <a:pt x="664" y="204"/>
                      <a:pt x="598" y="193"/>
                    </a:cubicBezTo>
                    <a:cubicBezTo>
                      <a:pt x="592" y="176"/>
                      <a:pt x="570" y="163"/>
                      <a:pt x="574" y="145"/>
                    </a:cubicBezTo>
                    <a:cubicBezTo>
                      <a:pt x="576" y="136"/>
                      <a:pt x="615" y="122"/>
                      <a:pt x="622" y="121"/>
                    </a:cubicBezTo>
                    <a:cubicBezTo>
                      <a:pt x="683" y="116"/>
                      <a:pt x="745" y="116"/>
                      <a:pt x="806" y="113"/>
                    </a:cubicBezTo>
                    <a:cubicBezTo>
                      <a:pt x="830" y="110"/>
                      <a:pt x="855" y="113"/>
                      <a:pt x="878" y="105"/>
                    </a:cubicBezTo>
                    <a:cubicBezTo>
                      <a:pt x="933" y="85"/>
                      <a:pt x="850" y="26"/>
                      <a:pt x="838" y="25"/>
                    </a:cubicBezTo>
                    <a:cubicBezTo>
                      <a:pt x="777" y="22"/>
                      <a:pt x="715" y="20"/>
                      <a:pt x="654" y="17"/>
                    </a:cubicBezTo>
                    <a:cubicBezTo>
                      <a:pt x="600" y="28"/>
                      <a:pt x="605" y="44"/>
                      <a:pt x="550" y="33"/>
                    </a:cubicBezTo>
                    <a:cubicBezTo>
                      <a:pt x="488" y="40"/>
                      <a:pt x="419" y="46"/>
                      <a:pt x="366" y="81"/>
                    </a:cubicBezTo>
                    <a:cubicBezTo>
                      <a:pt x="345" y="78"/>
                      <a:pt x="322" y="80"/>
                      <a:pt x="302" y="73"/>
                    </a:cubicBezTo>
                    <a:cubicBezTo>
                      <a:pt x="276" y="64"/>
                      <a:pt x="278" y="34"/>
                      <a:pt x="278" y="5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88" name="Freeform 20"/>
              <p:cNvSpPr>
                <a:spLocks/>
              </p:cNvSpPr>
              <p:nvPr/>
            </p:nvSpPr>
            <p:spPr bwMode="auto">
              <a:xfrm>
                <a:off x="1039" y="1066"/>
                <a:ext cx="354" cy="136"/>
              </a:xfrm>
              <a:custGeom>
                <a:avLst/>
                <a:gdLst>
                  <a:gd name="T0" fmla="*/ 0 w 282"/>
                  <a:gd name="T1" fmla="*/ 21 h 145"/>
                  <a:gd name="T2" fmla="*/ 331 w 282"/>
                  <a:gd name="T3" fmla="*/ 21 h 145"/>
                  <a:gd name="T4" fmla="*/ 271 w 282"/>
                  <a:gd name="T5" fmla="*/ 42 h 145"/>
                  <a:gd name="T6" fmla="*/ 151 w 282"/>
                  <a:gd name="T7" fmla="*/ 49 h 145"/>
                  <a:gd name="T8" fmla="*/ 141 w 282"/>
                  <a:gd name="T9" fmla="*/ 124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145"/>
                  <a:gd name="T17" fmla="*/ 282 w 28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145">
                    <a:moveTo>
                      <a:pt x="0" y="25"/>
                    </a:moveTo>
                    <a:cubicBezTo>
                      <a:pt x="99" y="0"/>
                      <a:pt x="75" y="3"/>
                      <a:pt x="264" y="25"/>
                    </a:cubicBezTo>
                    <a:cubicBezTo>
                      <a:pt x="282" y="27"/>
                      <a:pt x="234" y="47"/>
                      <a:pt x="216" y="49"/>
                    </a:cubicBezTo>
                    <a:cubicBezTo>
                      <a:pt x="184" y="53"/>
                      <a:pt x="152" y="54"/>
                      <a:pt x="120" y="57"/>
                    </a:cubicBezTo>
                    <a:cubicBezTo>
                      <a:pt x="97" y="92"/>
                      <a:pt x="112" y="101"/>
                      <a:pt x="112" y="145"/>
                    </a:cubicBezTo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89" name="AutoShape 21"/>
              <p:cNvSpPr>
                <a:spLocks noChangeArrowheads="1"/>
              </p:cNvSpPr>
              <p:nvPr/>
            </p:nvSpPr>
            <p:spPr bwMode="auto">
              <a:xfrm>
                <a:off x="1011" y="949"/>
                <a:ext cx="143" cy="132"/>
              </a:xfrm>
              <a:prstGeom prst="diamond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90" name="AutoShape 22"/>
              <p:cNvSpPr>
                <a:spLocks noChangeArrowheads="1"/>
              </p:cNvSpPr>
              <p:nvPr/>
            </p:nvSpPr>
            <p:spPr bwMode="auto">
              <a:xfrm>
                <a:off x="1149" y="957"/>
                <a:ext cx="138" cy="136"/>
              </a:xfrm>
              <a:prstGeom prst="diamond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91" name="AutoShape 23"/>
              <p:cNvSpPr>
                <a:spLocks noChangeArrowheads="1"/>
              </p:cNvSpPr>
              <p:nvPr/>
            </p:nvSpPr>
            <p:spPr bwMode="auto">
              <a:xfrm>
                <a:off x="1149" y="1417"/>
                <a:ext cx="142" cy="127"/>
              </a:xfrm>
              <a:prstGeom prst="diamond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143" y="1992"/>
              <a:ext cx="485" cy="386"/>
              <a:chOff x="1848" y="1752"/>
              <a:chExt cx="504" cy="404"/>
            </a:xfrm>
          </p:grpSpPr>
          <p:sp>
            <p:nvSpPr>
              <p:cNvPr id="1491993" name="Oval 25"/>
              <p:cNvSpPr>
                <a:spLocks noChangeArrowheads="1"/>
              </p:cNvSpPr>
              <p:nvPr/>
            </p:nvSpPr>
            <p:spPr bwMode="auto">
              <a:xfrm>
                <a:off x="1848" y="1752"/>
                <a:ext cx="504" cy="406"/>
              </a:xfrm>
              <a:prstGeom prst="ellipse">
                <a:avLst/>
              </a:prstGeom>
              <a:noFill/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6222" name="Oval 26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272" cy="280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/>
                <a:endParaRPr kumimoji="1" lang="ko-KR" altLang="ko-KR" sz="1800" b="1"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236" y="2743"/>
              <a:ext cx="422" cy="334"/>
              <a:chOff x="1056" y="2448"/>
              <a:chExt cx="480" cy="384"/>
            </a:xfrm>
          </p:grpSpPr>
          <p:sp>
            <p:nvSpPr>
              <p:cNvPr id="1491996" name="Oval 28"/>
              <p:cNvSpPr>
                <a:spLocks noChangeArrowheads="1"/>
              </p:cNvSpPr>
              <p:nvPr/>
            </p:nvSpPr>
            <p:spPr bwMode="auto">
              <a:xfrm>
                <a:off x="1056" y="2450"/>
                <a:ext cx="480" cy="38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1997" name="Freeform 29"/>
              <p:cNvSpPr>
                <a:spLocks/>
              </p:cNvSpPr>
              <p:nvPr/>
            </p:nvSpPr>
            <p:spPr bwMode="auto">
              <a:xfrm>
                <a:off x="1056" y="2497"/>
                <a:ext cx="478" cy="246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44" y="8"/>
                  </a:cxn>
                  <a:cxn ang="0">
                    <a:pos x="60" y="96"/>
                  </a:cxn>
                  <a:cxn ang="0">
                    <a:pos x="124" y="88"/>
                  </a:cxn>
                  <a:cxn ang="0">
                    <a:pos x="100" y="72"/>
                  </a:cxn>
                  <a:cxn ang="0">
                    <a:pos x="44" y="56"/>
                  </a:cxn>
                  <a:cxn ang="0">
                    <a:pos x="148" y="32"/>
                  </a:cxn>
                  <a:cxn ang="0">
                    <a:pos x="196" y="112"/>
                  </a:cxn>
                  <a:cxn ang="0">
                    <a:pos x="212" y="40"/>
                  </a:cxn>
                  <a:cxn ang="0">
                    <a:pos x="108" y="0"/>
                  </a:cxn>
                </a:cxnLst>
                <a:rect l="0" t="0" r="r" b="b"/>
                <a:pathLst>
                  <a:path w="239" h="112">
                    <a:moveTo>
                      <a:pt x="108" y="0"/>
                    </a:moveTo>
                    <a:cubicBezTo>
                      <a:pt x="87" y="3"/>
                      <a:pt x="64" y="0"/>
                      <a:pt x="44" y="8"/>
                    </a:cubicBezTo>
                    <a:cubicBezTo>
                      <a:pt x="0" y="26"/>
                      <a:pt x="44" y="80"/>
                      <a:pt x="60" y="96"/>
                    </a:cubicBezTo>
                    <a:cubicBezTo>
                      <a:pt x="81" y="93"/>
                      <a:pt x="106" y="99"/>
                      <a:pt x="124" y="88"/>
                    </a:cubicBezTo>
                    <a:cubicBezTo>
                      <a:pt x="132" y="83"/>
                      <a:pt x="109" y="76"/>
                      <a:pt x="100" y="72"/>
                    </a:cubicBezTo>
                    <a:cubicBezTo>
                      <a:pt x="89" y="66"/>
                      <a:pt x="54" y="59"/>
                      <a:pt x="44" y="56"/>
                    </a:cubicBezTo>
                    <a:cubicBezTo>
                      <a:pt x="61" y="5"/>
                      <a:pt x="97" y="26"/>
                      <a:pt x="148" y="32"/>
                    </a:cubicBezTo>
                    <a:cubicBezTo>
                      <a:pt x="172" y="68"/>
                      <a:pt x="158" y="87"/>
                      <a:pt x="196" y="112"/>
                    </a:cubicBezTo>
                    <a:cubicBezTo>
                      <a:pt x="234" y="99"/>
                      <a:pt x="239" y="107"/>
                      <a:pt x="212" y="40"/>
                    </a:cubicBezTo>
                    <a:cubicBezTo>
                      <a:pt x="204" y="21"/>
                      <a:pt x="132" y="6"/>
                      <a:pt x="1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sp>
          <p:nvSpPr>
            <p:cNvPr id="1491998" name="Oval 30"/>
            <p:cNvSpPr>
              <a:spLocks noChangeArrowheads="1"/>
            </p:cNvSpPr>
            <p:nvPr/>
          </p:nvSpPr>
          <p:spPr bwMode="auto">
            <a:xfrm>
              <a:off x="3346" y="1692"/>
              <a:ext cx="464" cy="389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1999" name="Oval 31"/>
            <p:cNvSpPr>
              <a:spLocks noChangeArrowheads="1"/>
            </p:cNvSpPr>
            <p:nvPr/>
          </p:nvSpPr>
          <p:spPr bwMode="auto">
            <a:xfrm>
              <a:off x="3388" y="1784"/>
              <a:ext cx="302" cy="25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00" name="Freeform 32"/>
            <p:cNvSpPr>
              <a:spLocks/>
            </p:cNvSpPr>
            <p:nvPr/>
          </p:nvSpPr>
          <p:spPr bwMode="auto">
            <a:xfrm>
              <a:off x="3641" y="1620"/>
              <a:ext cx="169" cy="166"/>
            </a:xfrm>
            <a:custGeom>
              <a:avLst/>
              <a:gdLst/>
              <a:ahLst/>
              <a:cxnLst>
                <a:cxn ang="0">
                  <a:pos x="203" y="208"/>
                </a:cxn>
                <a:cxn ang="0">
                  <a:pos x="147" y="240"/>
                </a:cxn>
                <a:cxn ang="0">
                  <a:pos x="131" y="264"/>
                </a:cxn>
                <a:cxn ang="0">
                  <a:pos x="83" y="296"/>
                </a:cxn>
                <a:cxn ang="0">
                  <a:pos x="59" y="312"/>
                </a:cxn>
                <a:cxn ang="0">
                  <a:pos x="3" y="376"/>
                </a:cxn>
                <a:cxn ang="0">
                  <a:pos x="11" y="424"/>
                </a:cxn>
                <a:cxn ang="0">
                  <a:pos x="27" y="400"/>
                </a:cxn>
                <a:cxn ang="0">
                  <a:pos x="51" y="376"/>
                </a:cxn>
                <a:cxn ang="0">
                  <a:pos x="123" y="344"/>
                </a:cxn>
                <a:cxn ang="0">
                  <a:pos x="163" y="296"/>
                </a:cxn>
                <a:cxn ang="0">
                  <a:pos x="531" y="240"/>
                </a:cxn>
                <a:cxn ang="0">
                  <a:pos x="523" y="208"/>
                </a:cxn>
                <a:cxn ang="0">
                  <a:pos x="427" y="192"/>
                </a:cxn>
                <a:cxn ang="0">
                  <a:pos x="259" y="184"/>
                </a:cxn>
                <a:cxn ang="0">
                  <a:pos x="227" y="80"/>
                </a:cxn>
                <a:cxn ang="0">
                  <a:pos x="203" y="8"/>
                </a:cxn>
                <a:cxn ang="0">
                  <a:pos x="179" y="0"/>
                </a:cxn>
                <a:cxn ang="0">
                  <a:pos x="171" y="48"/>
                </a:cxn>
                <a:cxn ang="0">
                  <a:pos x="203" y="96"/>
                </a:cxn>
                <a:cxn ang="0">
                  <a:pos x="203" y="208"/>
                </a:cxn>
              </a:cxnLst>
              <a:rect l="0" t="0" r="r" b="b"/>
              <a:pathLst>
                <a:path w="531" h="431">
                  <a:moveTo>
                    <a:pt x="203" y="208"/>
                  </a:moveTo>
                  <a:cubicBezTo>
                    <a:pt x="190" y="214"/>
                    <a:pt x="158" y="229"/>
                    <a:pt x="147" y="240"/>
                  </a:cubicBezTo>
                  <a:cubicBezTo>
                    <a:pt x="140" y="247"/>
                    <a:pt x="138" y="258"/>
                    <a:pt x="131" y="264"/>
                  </a:cubicBezTo>
                  <a:cubicBezTo>
                    <a:pt x="117" y="277"/>
                    <a:pt x="99" y="285"/>
                    <a:pt x="83" y="296"/>
                  </a:cubicBezTo>
                  <a:cubicBezTo>
                    <a:pt x="75" y="301"/>
                    <a:pt x="59" y="312"/>
                    <a:pt x="59" y="312"/>
                  </a:cubicBezTo>
                  <a:cubicBezTo>
                    <a:pt x="42" y="338"/>
                    <a:pt x="20" y="350"/>
                    <a:pt x="3" y="376"/>
                  </a:cubicBezTo>
                  <a:cubicBezTo>
                    <a:pt x="6" y="392"/>
                    <a:pt x="0" y="413"/>
                    <a:pt x="11" y="424"/>
                  </a:cubicBezTo>
                  <a:cubicBezTo>
                    <a:pt x="18" y="431"/>
                    <a:pt x="21" y="407"/>
                    <a:pt x="27" y="400"/>
                  </a:cubicBezTo>
                  <a:cubicBezTo>
                    <a:pt x="34" y="391"/>
                    <a:pt x="42" y="382"/>
                    <a:pt x="51" y="376"/>
                  </a:cubicBezTo>
                  <a:cubicBezTo>
                    <a:pt x="70" y="363"/>
                    <a:pt x="101" y="351"/>
                    <a:pt x="123" y="344"/>
                  </a:cubicBezTo>
                  <a:cubicBezTo>
                    <a:pt x="138" y="329"/>
                    <a:pt x="145" y="307"/>
                    <a:pt x="163" y="296"/>
                  </a:cubicBezTo>
                  <a:cubicBezTo>
                    <a:pt x="253" y="240"/>
                    <a:pt x="444" y="245"/>
                    <a:pt x="531" y="240"/>
                  </a:cubicBezTo>
                  <a:cubicBezTo>
                    <a:pt x="528" y="229"/>
                    <a:pt x="531" y="216"/>
                    <a:pt x="523" y="208"/>
                  </a:cubicBezTo>
                  <a:cubicBezTo>
                    <a:pt x="500" y="185"/>
                    <a:pt x="459" y="194"/>
                    <a:pt x="427" y="192"/>
                  </a:cubicBezTo>
                  <a:cubicBezTo>
                    <a:pt x="371" y="188"/>
                    <a:pt x="315" y="187"/>
                    <a:pt x="259" y="184"/>
                  </a:cubicBezTo>
                  <a:cubicBezTo>
                    <a:pt x="235" y="149"/>
                    <a:pt x="237" y="121"/>
                    <a:pt x="227" y="80"/>
                  </a:cubicBezTo>
                  <a:cubicBezTo>
                    <a:pt x="227" y="80"/>
                    <a:pt x="207" y="20"/>
                    <a:pt x="203" y="8"/>
                  </a:cubicBezTo>
                  <a:cubicBezTo>
                    <a:pt x="200" y="0"/>
                    <a:pt x="187" y="3"/>
                    <a:pt x="179" y="0"/>
                  </a:cubicBezTo>
                  <a:cubicBezTo>
                    <a:pt x="163" y="24"/>
                    <a:pt x="156" y="21"/>
                    <a:pt x="171" y="48"/>
                  </a:cubicBezTo>
                  <a:cubicBezTo>
                    <a:pt x="180" y="65"/>
                    <a:pt x="203" y="96"/>
                    <a:pt x="203" y="96"/>
                  </a:cubicBezTo>
                  <a:cubicBezTo>
                    <a:pt x="195" y="220"/>
                    <a:pt x="167" y="244"/>
                    <a:pt x="203" y="2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01" name="Freeform 33"/>
            <p:cNvSpPr>
              <a:spLocks/>
            </p:cNvSpPr>
            <p:nvPr/>
          </p:nvSpPr>
          <p:spPr bwMode="auto">
            <a:xfrm>
              <a:off x="3810" y="1703"/>
              <a:ext cx="170" cy="168"/>
            </a:xfrm>
            <a:custGeom>
              <a:avLst/>
              <a:gdLst/>
              <a:ahLst/>
              <a:cxnLst>
                <a:cxn ang="0">
                  <a:pos x="203" y="208"/>
                </a:cxn>
                <a:cxn ang="0">
                  <a:pos x="147" y="240"/>
                </a:cxn>
                <a:cxn ang="0">
                  <a:pos x="131" y="264"/>
                </a:cxn>
                <a:cxn ang="0">
                  <a:pos x="83" y="296"/>
                </a:cxn>
                <a:cxn ang="0">
                  <a:pos x="59" y="312"/>
                </a:cxn>
                <a:cxn ang="0">
                  <a:pos x="3" y="376"/>
                </a:cxn>
                <a:cxn ang="0">
                  <a:pos x="11" y="424"/>
                </a:cxn>
                <a:cxn ang="0">
                  <a:pos x="27" y="400"/>
                </a:cxn>
                <a:cxn ang="0">
                  <a:pos x="51" y="376"/>
                </a:cxn>
                <a:cxn ang="0">
                  <a:pos x="123" y="344"/>
                </a:cxn>
                <a:cxn ang="0">
                  <a:pos x="163" y="296"/>
                </a:cxn>
                <a:cxn ang="0">
                  <a:pos x="531" y="240"/>
                </a:cxn>
                <a:cxn ang="0">
                  <a:pos x="523" y="208"/>
                </a:cxn>
                <a:cxn ang="0">
                  <a:pos x="427" y="192"/>
                </a:cxn>
                <a:cxn ang="0">
                  <a:pos x="259" y="184"/>
                </a:cxn>
                <a:cxn ang="0">
                  <a:pos x="227" y="80"/>
                </a:cxn>
                <a:cxn ang="0">
                  <a:pos x="203" y="8"/>
                </a:cxn>
                <a:cxn ang="0">
                  <a:pos x="179" y="0"/>
                </a:cxn>
                <a:cxn ang="0">
                  <a:pos x="171" y="48"/>
                </a:cxn>
                <a:cxn ang="0">
                  <a:pos x="203" y="96"/>
                </a:cxn>
                <a:cxn ang="0">
                  <a:pos x="203" y="208"/>
                </a:cxn>
              </a:cxnLst>
              <a:rect l="0" t="0" r="r" b="b"/>
              <a:pathLst>
                <a:path w="531" h="431">
                  <a:moveTo>
                    <a:pt x="203" y="208"/>
                  </a:moveTo>
                  <a:cubicBezTo>
                    <a:pt x="190" y="214"/>
                    <a:pt x="158" y="229"/>
                    <a:pt x="147" y="240"/>
                  </a:cubicBezTo>
                  <a:cubicBezTo>
                    <a:pt x="140" y="247"/>
                    <a:pt x="138" y="258"/>
                    <a:pt x="131" y="264"/>
                  </a:cubicBezTo>
                  <a:cubicBezTo>
                    <a:pt x="117" y="277"/>
                    <a:pt x="99" y="285"/>
                    <a:pt x="83" y="296"/>
                  </a:cubicBezTo>
                  <a:cubicBezTo>
                    <a:pt x="75" y="301"/>
                    <a:pt x="59" y="312"/>
                    <a:pt x="59" y="312"/>
                  </a:cubicBezTo>
                  <a:cubicBezTo>
                    <a:pt x="42" y="338"/>
                    <a:pt x="20" y="350"/>
                    <a:pt x="3" y="376"/>
                  </a:cubicBezTo>
                  <a:cubicBezTo>
                    <a:pt x="6" y="392"/>
                    <a:pt x="0" y="413"/>
                    <a:pt x="11" y="424"/>
                  </a:cubicBezTo>
                  <a:cubicBezTo>
                    <a:pt x="18" y="431"/>
                    <a:pt x="21" y="407"/>
                    <a:pt x="27" y="400"/>
                  </a:cubicBezTo>
                  <a:cubicBezTo>
                    <a:pt x="34" y="391"/>
                    <a:pt x="42" y="382"/>
                    <a:pt x="51" y="376"/>
                  </a:cubicBezTo>
                  <a:cubicBezTo>
                    <a:pt x="70" y="363"/>
                    <a:pt x="101" y="351"/>
                    <a:pt x="123" y="344"/>
                  </a:cubicBezTo>
                  <a:cubicBezTo>
                    <a:pt x="138" y="329"/>
                    <a:pt x="145" y="307"/>
                    <a:pt x="163" y="296"/>
                  </a:cubicBezTo>
                  <a:cubicBezTo>
                    <a:pt x="253" y="240"/>
                    <a:pt x="444" y="245"/>
                    <a:pt x="531" y="240"/>
                  </a:cubicBezTo>
                  <a:cubicBezTo>
                    <a:pt x="528" y="229"/>
                    <a:pt x="531" y="216"/>
                    <a:pt x="523" y="208"/>
                  </a:cubicBezTo>
                  <a:cubicBezTo>
                    <a:pt x="500" y="185"/>
                    <a:pt x="459" y="194"/>
                    <a:pt x="427" y="192"/>
                  </a:cubicBezTo>
                  <a:cubicBezTo>
                    <a:pt x="371" y="188"/>
                    <a:pt x="315" y="187"/>
                    <a:pt x="259" y="184"/>
                  </a:cubicBezTo>
                  <a:cubicBezTo>
                    <a:pt x="235" y="149"/>
                    <a:pt x="237" y="121"/>
                    <a:pt x="227" y="80"/>
                  </a:cubicBezTo>
                  <a:cubicBezTo>
                    <a:pt x="227" y="80"/>
                    <a:pt x="207" y="20"/>
                    <a:pt x="203" y="8"/>
                  </a:cubicBezTo>
                  <a:cubicBezTo>
                    <a:pt x="200" y="0"/>
                    <a:pt x="187" y="3"/>
                    <a:pt x="179" y="0"/>
                  </a:cubicBezTo>
                  <a:cubicBezTo>
                    <a:pt x="163" y="24"/>
                    <a:pt x="156" y="21"/>
                    <a:pt x="171" y="48"/>
                  </a:cubicBezTo>
                  <a:cubicBezTo>
                    <a:pt x="180" y="65"/>
                    <a:pt x="203" y="96"/>
                    <a:pt x="203" y="96"/>
                  </a:cubicBezTo>
                  <a:cubicBezTo>
                    <a:pt x="195" y="220"/>
                    <a:pt x="167" y="244"/>
                    <a:pt x="203" y="2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02" name="Freeform 34"/>
            <p:cNvSpPr>
              <a:spLocks/>
            </p:cNvSpPr>
            <p:nvPr/>
          </p:nvSpPr>
          <p:spPr bwMode="auto">
            <a:xfrm>
              <a:off x="3807" y="2082"/>
              <a:ext cx="170" cy="166"/>
            </a:xfrm>
            <a:custGeom>
              <a:avLst/>
              <a:gdLst/>
              <a:ahLst/>
              <a:cxnLst>
                <a:cxn ang="0">
                  <a:pos x="203" y="208"/>
                </a:cxn>
                <a:cxn ang="0">
                  <a:pos x="147" y="240"/>
                </a:cxn>
                <a:cxn ang="0">
                  <a:pos x="131" y="264"/>
                </a:cxn>
                <a:cxn ang="0">
                  <a:pos x="83" y="296"/>
                </a:cxn>
                <a:cxn ang="0">
                  <a:pos x="59" y="312"/>
                </a:cxn>
                <a:cxn ang="0">
                  <a:pos x="3" y="376"/>
                </a:cxn>
                <a:cxn ang="0">
                  <a:pos x="11" y="424"/>
                </a:cxn>
                <a:cxn ang="0">
                  <a:pos x="27" y="400"/>
                </a:cxn>
                <a:cxn ang="0">
                  <a:pos x="51" y="376"/>
                </a:cxn>
                <a:cxn ang="0">
                  <a:pos x="123" y="344"/>
                </a:cxn>
                <a:cxn ang="0">
                  <a:pos x="163" y="296"/>
                </a:cxn>
                <a:cxn ang="0">
                  <a:pos x="531" y="240"/>
                </a:cxn>
                <a:cxn ang="0">
                  <a:pos x="523" y="208"/>
                </a:cxn>
                <a:cxn ang="0">
                  <a:pos x="427" y="192"/>
                </a:cxn>
                <a:cxn ang="0">
                  <a:pos x="259" y="184"/>
                </a:cxn>
                <a:cxn ang="0">
                  <a:pos x="227" y="80"/>
                </a:cxn>
                <a:cxn ang="0">
                  <a:pos x="203" y="8"/>
                </a:cxn>
                <a:cxn ang="0">
                  <a:pos x="179" y="0"/>
                </a:cxn>
                <a:cxn ang="0">
                  <a:pos x="171" y="48"/>
                </a:cxn>
                <a:cxn ang="0">
                  <a:pos x="203" y="96"/>
                </a:cxn>
                <a:cxn ang="0">
                  <a:pos x="203" y="208"/>
                </a:cxn>
              </a:cxnLst>
              <a:rect l="0" t="0" r="r" b="b"/>
              <a:pathLst>
                <a:path w="531" h="431">
                  <a:moveTo>
                    <a:pt x="203" y="208"/>
                  </a:moveTo>
                  <a:cubicBezTo>
                    <a:pt x="190" y="214"/>
                    <a:pt x="158" y="229"/>
                    <a:pt x="147" y="240"/>
                  </a:cubicBezTo>
                  <a:cubicBezTo>
                    <a:pt x="140" y="247"/>
                    <a:pt x="138" y="258"/>
                    <a:pt x="131" y="264"/>
                  </a:cubicBezTo>
                  <a:cubicBezTo>
                    <a:pt x="117" y="277"/>
                    <a:pt x="99" y="285"/>
                    <a:pt x="83" y="296"/>
                  </a:cubicBezTo>
                  <a:cubicBezTo>
                    <a:pt x="75" y="301"/>
                    <a:pt x="59" y="312"/>
                    <a:pt x="59" y="312"/>
                  </a:cubicBezTo>
                  <a:cubicBezTo>
                    <a:pt x="42" y="338"/>
                    <a:pt x="20" y="350"/>
                    <a:pt x="3" y="376"/>
                  </a:cubicBezTo>
                  <a:cubicBezTo>
                    <a:pt x="6" y="392"/>
                    <a:pt x="0" y="413"/>
                    <a:pt x="11" y="424"/>
                  </a:cubicBezTo>
                  <a:cubicBezTo>
                    <a:pt x="18" y="431"/>
                    <a:pt x="21" y="407"/>
                    <a:pt x="27" y="400"/>
                  </a:cubicBezTo>
                  <a:cubicBezTo>
                    <a:pt x="34" y="391"/>
                    <a:pt x="42" y="382"/>
                    <a:pt x="51" y="376"/>
                  </a:cubicBezTo>
                  <a:cubicBezTo>
                    <a:pt x="70" y="363"/>
                    <a:pt x="101" y="351"/>
                    <a:pt x="123" y="344"/>
                  </a:cubicBezTo>
                  <a:cubicBezTo>
                    <a:pt x="138" y="329"/>
                    <a:pt x="145" y="307"/>
                    <a:pt x="163" y="296"/>
                  </a:cubicBezTo>
                  <a:cubicBezTo>
                    <a:pt x="253" y="240"/>
                    <a:pt x="444" y="245"/>
                    <a:pt x="531" y="240"/>
                  </a:cubicBezTo>
                  <a:cubicBezTo>
                    <a:pt x="528" y="229"/>
                    <a:pt x="531" y="216"/>
                    <a:pt x="523" y="208"/>
                  </a:cubicBezTo>
                  <a:cubicBezTo>
                    <a:pt x="500" y="185"/>
                    <a:pt x="459" y="194"/>
                    <a:pt x="427" y="192"/>
                  </a:cubicBezTo>
                  <a:cubicBezTo>
                    <a:pt x="371" y="188"/>
                    <a:pt x="315" y="187"/>
                    <a:pt x="259" y="184"/>
                  </a:cubicBezTo>
                  <a:cubicBezTo>
                    <a:pt x="235" y="149"/>
                    <a:pt x="237" y="121"/>
                    <a:pt x="227" y="80"/>
                  </a:cubicBezTo>
                  <a:cubicBezTo>
                    <a:pt x="227" y="80"/>
                    <a:pt x="207" y="20"/>
                    <a:pt x="203" y="8"/>
                  </a:cubicBezTo>
                  <a:cubicBezTo>
                    <a:pt x="200" y="0"/>
                    <a:pt x="187" y="3"/>
                    <a:pt x="179" y="0"/>
                  </a:cubicBezTo>
                  <a:cubicBezTo>
                    <a:pt x="163" y="24"/>
                    <a:pt x="156" y="21"/>
                    <a:pt x="171" y="48"/>
                  </a:cubicBezTo>
                  <a:cubicBezTo>
                    <a:pt x="180" y="65"/>
                    <a:pt x="203" y="96"/>
                    <a:pt x="203" y="96"/>
                  </a:cubicBezTo>
                  <a:cubicBezTo>
                    <a:pt x="195" y="220"/>
                    <a:pt x="167" y="244"/>
                    <a:pt x="203" y="2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03" name="Freeform 35"/>
            <p:cNvSpPr>
              <a:spLocks/>
            </p:cNvSpPr>
            <p:nvPr/>
          </p:nvSpPr>
          <p:spPr bwMode="auto">
            <a:xfrm>
              <a:off x="3810" y="1578"/>
              <a:ext cx="170" cy="166"/>
            </a:xfrm>
            <a:custGeom>
              <a:avLst/>
              <a:gdLst/>
              <a:ahLst/>
              <a:cxnLst>
                <a:cxn ang="0">
                  <a:pos x="203" y="208"/>
                </a:cxn>
                <a:cxn ang="0">
                  <a:pos x="147" y="240"/>
                </a:cxn>
                <a:cxn ang="0">
                  <a:pos x="131" y="264"/>
                </a:cxn>
                <a:cxn ang="0">
                  <a:pos x="83" y="296"/>
                </a:cxn>
                <a:cxn ang="0">
                  <a:pos x="59" y="312"/>
                </a:cxn>
                <a:cxn ang="0">
                  <a:pos x="3" y="376"/>
                </a:cxn>
                <a:cxn ang="0">
                  <a:pos x="11" y="424"/>
                </a:cxn>
                <a:cxn ang="0">
                  <a:pos x="27" y="400"/>
                </a:cxn>
                <a:cxn ang="0">
                  <a:pos x="51" y="376"/>
                </a:cxn>
                <a:cxn ang="0">
                  <a:pos x="123" y="344"/>
                </a:cxn>
                <a:cxn ang="0">
                  <a:pos x="163" y="296"/>
                </a:cxn>
                <a:cxn ang="0">
                  <a:pos x="531" y="240"/>
                </a:cxn>
                <a:cxn ang="0">
                  <a:pos x="523" y="208"/>
                </a:cxn>
                <a:cxn ang="0">
                  <a:pos x="427" y="192"/>
                </a:cxn>
                <a:cxn ang="0">
                  <a:pos x="259" y="184"/>
                </a:cxn>
                <a:cxn ang="0">
                  <a:pos x="227" y="80"/>
                </a:cxn>
                <a:cxn ang="0">
                  <a:pos x="203" y="8"/>
                </a:cxn>
                <a:cxn ang="0">
                  <a:pos x="179" y="0"/>
                </a:cxn>
                <a:cxn ang="0">
                  <a:pos x="171" y="48"/>
                </a:cxn>
                <a:cxn ang="0">
                  <a:pos x="203" y="96"/>
                </a:cxn>
                <a:cxn ang="0">
                  <a:pos x="203" y="208"/>
                </a:cxn>
              </a:cxnLst>
              <a:rect l="0" t="0" r="r" b="b"/>
              <a:pathLst>
                <a:path w="531" h="431">
                  <a:moveTo>
                    <a:pt x="203" y="208"/>
                  </a:moveTo>
                  <a:cubicBezTo>
                    <a:pt x="190" y="214"/>
                    <a:pt x="158" y="229"/>
                    <a:pt x="147" y="240"/>
                  </a:cubicBezTo>
                  <a:cubicBezTo>
                    <a:pt x="140" y="247"/>
                    <a:pt x="138" y="258"/>
                    <a:pt x="131" y="264"/>
                  </a:cubicBezTo>
                  <a:cubicBezTo>
                    <a:pt x="117" y="277"/>
                    <a:pt x="99" y="285"/>
                    <a:pt x="83" y="296"/>
                  </a:cubicBezTo>
                  <a:cubicBezTo>
                    <a:pt x="75" y="301"/>
                    <a:pt x="59" y="312"/>
                    <a:pt x="59" y="312"/>
                  </a:cubicBezTo>
                  <a:cubicBezTo>
                    <a:pt x="42" y="338"/>
                    <a:pt x="20" y="350"/>
                    <a:pt x="3" y="376"/>
                  </a:cubicBezTo>
                  <a:cubicBezTo>
                    <a:pt x="6" y="392"/>
                    <a:pt x="0" y="413"/>
                    <a:pt x="11" y="424"/>
                  </a:cubicBezTo>
                  <a:cubicBezTo>
                    <a:pt x="18" y="431"/>
                    <a:pt x="21" y="407"/>
                    <a:pt x="27" y="400"/>
                  </a:cubicBezTo>
                  <a:cubicBezTo>
                    <a:pt x="34" y="391"/>
                    <a:pt x="42" y="382"/>
                    <a:pt x="51" y="376"/>
                  </a:cubicBezTo>
                  <a:cubicBezTo>
                    <a:pt x="70" y="363"/>
                    <a:pt x="101" y="351"/>
                    <a:pt x="123" y="344"/>
                  </a:cubicBezTo>
                  <a:cubicBezTo>
                    <a:pt x="138" y="329"/>
                    <a:pt x="145" y="307"/>
                    <a:pt x="163" y="296"/>
                  </a:cubicBezTo>
                  <a:cubicBezTo>
                    <a:pt x="253" y="240"/>
                    <a:pt x="444" y="245"/>
                    <a:pt x="531" y="240"/>
                  </a:cubicBezTo>
                  <a:cubicBezTo>
                    <a:pt x="528" y="229"/>
                    <a:pt x="531" y="216"/>
                    <a:pt x="523" y="208"/>
                  </a:cubicBezTo>
                  <a:cubicBezTo>
                    <a:pt x="500" y="185"/>
                    <a:pt x="459" y="194"/>
                    <a:pt x="427" y="192"/>
                  </a:cubicBezTo>
                  <a:cubicBezTo>
                    <a:pt x="371" y="188"/>
                    <a:pt x="315" y="187"/>
                    <a:pt x="259" y="184"/>
                  </a:cubicBezTo>
                  <a:cubicBezTo>
                    <a:pt x="235" y="149"/>
                    <a:pt x="237" y="121"/>
                    <a:pt x="227" y="80"/>
                  </a:cubicBezTo>
                  <a:cubicBezTo>
                    <a:pt x="227" y="80"/>
                    <a:pt x="207" y="20"/>
                    <a:pt x="203" y="8"/>
                  </a:cubicBezTo>
                  <a:cubicBezTo>
                    <a:pt x="200" y="0"/>
                    <a:pt x="187" y="3"/>
                    <a:pt x="179" y="0"/>
                  </a:cubicBezTo>
                  <a:cubicBezTo>
                    <a:pt x="163" y="24"/>
                    <a:pt x="156" y="21"/>
                    <a:pt x="171" y="48"/>
                  </a:cubicBezTo>
                  <a:cubicBezTo>
                    <a:pt x="180" y="65"/>
                    <a:pt x="203" y="96"/>
                    <a:pt x="203" y="96"/>
                  </a:cubicBezTo>
                  <a:cubicBezTo>
                    <a:pt x="195" y="220"/>
                    <a:pt x="167" y="244"/>
                    <a:pt x="203" y="2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69" name="Text Box 36"/>
            <p:cNvSpPr txBox="1">
              <a:spLocks noChangeArrowheads="1"/>
            </p:cNvSpPr>
            <p:nvPr/>
          </p:nvSpPr>
          <p:spPr bwMode="auto">
            <a:xfrm rot="-877044">
              <a:off x="2732" y="1754"/>
              <a:ext cx="546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kumimoji="1" lang="en-US" altLang="ko-KR" sz="1800" b="1">
                  <a:solidFill>
                    <a:srgbClr val="009900"/>
                  </a:solidFill>
                  <a:latin typeface="Times New Roman" pitchFamily="18" charset="0"/>
                  <a:ea typeface="굴림" pitchFamily="50" charset="-127"/>
                </a:rPr>
                <a:t>IL-4</a:t>
              </a:r>
            </a:p>
            <a:p>
              <a:pPr algn="ctr" latinLnBrk="1">
                <a:lnSpc>
                  <a:spcPct val="150000"/>
                </a:lnSpc>
              </a:pPr>
              <a:r>
                <a:rPr kumimoji="1" lang="en-US" altLang="ko-KR" sz="1800" b="1">
                  <a:solidFill>
                    <a:srgbClr val="009900"/>
                  </a:solidFill>
                  <a:latin typeface="Times New Roman" pitchFamily="18" charset="0"/>
                  <a:ea typeface="굴림" pitchFamily="50" charset="-127"/>
                </a:rPr>
                <a:t>IL-13</a:t>
              </a:r>
            </a:p>
          </p:txBody>
        </p:sp>
        <p:sp>
          <p:nvSpPr>
            <p:cNvPr id="6170" name="Text Box 37"/>
            <p:cNvSpPr txBox="1">
              <a:spLocks noChangeArrowheads="1"/>
            </p:cNvSpPr>
            <p:nvPr/>
          </p:nvSpPr>
          <p:spPr bwMode="auto">
            <a:xfrm>
              <a:off x="1523" y="2389"/>
              <a:ext cx="43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9900"/>
                  </a:solidFill>
                  <a:latin typeface="Times New Roman" pitchFamily="18" charset="0"/>
                  <a:ea typeface="굴림" pitchFamily="50" charset="-127"/>
                </a:rPr>
                <a:t>IL-5   </a:t>
              </a:r>
            </a:p>
          </p:txBody>
        </p:sp>
        <p:sp>
          <p:nvSpPr>
            <p:cNvPr id="6171" name="Text Box 38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17" y="2560"/>
              <a:ext cx="16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Th2 </a:t>
              </a:r>
              <a:r>
                <a:rPr kumimoji="1" lang="ko-KR" altLang="en-US" sz="18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면역반응의 </a:t>
              </a:r>
            </a:p>
            <a:p>
              <a:pPr algn="ctr" latinLnBrk="1"/>
              <a:r>
                <a:rPr kumimoji="1" lang="ko-KR" altLang="en-US" sz="18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감소작용</a:t>
              </a:r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688" y="2018"/>
              <a:ext cx="466" cy="360"/>
              <a:chOff x="384" y="1728"/>
              <a:chExt cx="480" cy="288"/>
            </a:xfrm>
          </p:grpSpPr>
          <p:sp>
            <p:nvSpPr>
              <p:cNvPr id="1492008" name="Oval 40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480" cy="2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2009" name="Oval 41"/>
              <p:cNvSpPr>
                <a:spLocks noChangeArrowheads="1"/>
              </p:cNvSpPr>
              <p:nvPr/>
            </p:nvSpPr>
            <p:spPr bwMode="auto">
              <a:xfrm>
                <a:off x="576" y="1776"/>
                <a:ext cx="240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sp>
          <p:nvSpPr>
            <p:cNvPr id="6173" name="Text Box 42"/>
            <p:cNvSpPr txBox="1">
              <a:spLocks noChangeArrowheads="1"/>
            </p:cNvSpPr>
            <p:nvPr/>
          </p:nvSpPr>
          <p:spPr bwMode="auto">
            <a:xfrm>
              <a:off x="804" y="2079"/>
              <a:ext cx="36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chemeClr val="bg1"/>
                  </a:solidFill>
                  <a:latin typeface="Times New Roman" pitchFamily="18" charset="0"/>
                  <a:ea typeface="굴림" pitchFamily="50" charset="-127"/>
                </a:rPr>
                <a:t>Th1</a:t>
              </a:r>
            </a:p>
          </p:txBody>
        </p:sp>
        <p:sp>
          <p:nvSpPr>
            <p:cNvPr id="6174" name="Text Box 43"/>
            <p:cNvSpPr txBox="1">
              <a:spLocks noChangeArrowheads="1"/>
            </p:cNvSpPr>
            <p:nvPr/>
          </p:nvSpPr>
          <p:spPr bwMode="auto">
            <a:xfrm>
              <a:off x="1340" y="1880"/>
              <a:ext cx="584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</a:rPr>
                <a:t>IFN-</a:t>
              </a:r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</a:t>
              </a:r>
            </a:p>
            <a:p>
              <a:pPr algn="ctr" latinLnBrk="1">
                <a:lnSpc>
                  <a:spcPct val="150000"/>
                </a:lnSpc>
              </a:pPr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IL-12</a:t>
              </a:r>
              <a:endParaRPr kumimoji="1" lang="en-US" altLang="ko-KR" sz="1800" b="1">
                <a:solidFill>
                  <a:srgbClr val="0066FF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535" y="1237"/>
              <a:ext cx="462" cy="384"/>
              <a:chOff x="1632" y="1104"/>
              <a:chExt cx="480" cy="404"/>
            </a:xfrm>
          </p:grpSpPr>
          <p:sp>
            <p:nvSpPr>
              <p:cNvPr id="1492013" name="Oval 45"/>
              <p:cNvSpPr>
                <a:spLocks noChangeArrowheads="1"/>
              </p:cNvSpPr>
              <p:nvPr/>
            </p:nvSpPr>
            <p:spPr bwMode="auto">
              <a:xfrm>
                <a:off x="1632" y="1104"/>
                <a:ext cx="480" cy="402"/>
              </a:xfrm>
              <a:prstGeom prst="ellips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6216" name="Oval 46"/>
              <p:cNvSpPr>
                <a:spLocks noChangeArrowheads="1"/>
              </p:cNvSpPr>
              <p:nvPr/>
            </p:nvSpPr>
            <p:spPr bwMode="auto">
              <a:xfrm>
                <a:off x="1792" y="1160"/>
                <a:ext cx="272" cy="28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/>
                <a:endParaRPr kumimoji="1" lang="ko-KR" altLang="ko-KR" sz="1800" b="1"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sp>
          <p:nvSpPr>
            <p:cNvPr id="1492015" name="Line 47"/>
            <p:cNvSpPr>
              <a:spLocks noChangeShapeType="1"/>
            </p:cNvSpPr>
            <p:nvPr/>
          </p:nvSpPr>
          <p:spPr bwMode="auto">
            <a:xfrm flipH="1">
              <a:off x="1150" y="1671"/>
              <a:ext cx="387" cy="385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16" name="Line 48"/>
            <p:cNvSpPr>
              <a:spLocks noChangeShapeType="1"/>
            </p:cNvSpPr>
            <p:nvPr/>
          </p:nvSpPr>
          <p:spPr bwMode="auto">
            <a:xfrm>
              <a:off x="1860" y="1671"/>
              <a:ext cx="267" cy="379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17" name="Line 49"/>
            <p:cNvSpPr>
              <a:spLocks noChangeShapeType="1"/>
            </p:cNvSpPr>
            <p:nvPr/>
          </p:nvSpPr>
          <p:spPr bwMode="auto">
            <a:xfrm>
              <a:off x="1196" y="2194"/>
              <a:ext cx="831" cy="0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492018" name="Line 50"/>
            <p:cNvSpPr>
              <a:spLocks noChangeShapeType="1"/>
            </p:cNvSpPr>
            <p:nvPr/>
          </p:nvSpPr>
          <p:spPr bwMode="auto">
            <a:xfrm>
              <a:off x="2027" y="2104"/>
              <a:ext cx="0" cy="182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80" name="Text Box 51"/>
            <p:cNvSpPr txBox="1">
              <a:spLocks noChangeArrowheads="1"/>
            </p:cNvSpPr>
            <p:nvPr/>
          </p:nvSpPr>
          <p:spPr bwMode="auto">
            <a:xfrm>
              <a:off x="890" y="1662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</a:rPr>
                <a:t>IFN-</a:t>
              </a:r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</a:t>
              </a:r>
              <a:endParaRPr kumimoji="1" lang="en-US" altLang="ko-KR" sz="1800" b="1">
                <a:solidFill>
                  <a:srgbClr val="0066FF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81" name="Text Box 52"/>
            <p:cNvSpPr txBox="1">
              <a:spLocks noChangeArrowheads="1"/>
            </p:cNvSpPr>
            <p:nvPr/>
          </p:nvSpPr>
          <p:spPr bwMode="auto">
            <a:xfrm>
              <a:off x="1654" y="1312"/>
              <a:ext cx="36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Th0</a:t>
              </a:r>
            </a:p>
          </p:txBody>
        </p:sp>
        <p:sp>
          <p:nvSpPr>
            <p:cNvPr id="6182" name="Text Box 54"/>
            <p:cNvSpPr txBox="1">
              <a:spLocks noChangeArrowheads="1"/>
            </p:cNvSpPr>
            <p:nvPr/>
          </p:nvSpPr>
          <p:spPr bwMode="auto">
            <a:xfrm>
              <a:off x="1867" y="1574"/>
              <a:ext cx="5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9900"/>
                  </a:solidFill>
                  <a:latin typeface="Times New Roman" pitchFamily="18" charset="0"/>
                  <a:ea typeface="굴림" pitchFamily="50" charset="-127"/>
                </a:rPr>
                <a:t>IL-4</a:t>
              </a:r>
            </a:p>
          </p:txBody>
        </p:sp>
        <p:sp>
          <p:nvSpPr>
            <p:cNvPr id="1492023" name="Line 55"/>
            <p:cNvSpPr>
              <a:spLocks noChangeShapeType="1"/>
            </p:cNvSpPr>
            <p:nvPr/>
          </p:nvSpPr>
          <p:spPr bwMode="auto">
            <a:xfrm flipV="1">
              <a:off x="2689" y="1975"/>
              <a:ext cx="647" cy="182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84" name="Text Box 56"/>
            <p:cNvSpPr txBox="1">
              <a:spLocks noChangeArrowheads="1"/>
            </p:cNvSpPr>
            <p:nvPr/>
          </p:nvSpPr>
          <p:spPr bwMode="auto">
            <a:xfrm>
              <a:off x="2274" y="2087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chemeClr val="bg1"/>
                  </a:solidFill>
                  <a:latin typeface="Times New Roman" pitchFamily="18" charset="0"/>
                  <a:ea typeface="굴림" pitchFamily="50" charset="-127"/>
                </a:rPr>
                <a:t>Th2</a:t>
              </a:r>
            </a:p>
          </p:txBody>
        </p:sp>
        <p:sp>
          <p:nvSpPr>
            <p:cNvPr id="1492025" name="Line 57"/>
            <p:cNvSpPr>
              <a:spLocks noChangeShapeType="1"/>
            </p:cNvSpPr>
            <p:nvPr/>
          </p:nvSpPr>
          <p:spPr bwMode="auto">
            <a:xfrm>
              <a:off x="3644" y="2141"/>
              <a:ext cx="256" cy="511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86" name="Text Box 58"/>
            <p:cNvSpPr txBox="1">
              <a:spLocks noChangeArrowheads="1"/>
            </p:cNvSpPr>
            <p:nvPr/>
          </p:nvSpPr>
          <p:spPr bwMode="auto">
            <a:xfrm>
              <a:off x="3434" y="179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chemeClr val="bg1"/>
                  </a:solidFill>
                  <a:latin typeface="Times New Roman" pitchFamily="18" charset="0"/>
                  <a:ea typeface="굴림" pitchFamily="50" charset="-127"/>
                </a:rPr>
                <a:t>B</a:t>
              </a:r>
            </a:p>
          </p:txBody>
        </p:sp>
        <p:sp>
          <p:nvSpPr>
            <p:cNvPr id="1492027" name="Line 59"/>
            <p:cNvSpPr>
              <a:spLocks noChangeShapeType="1"/>
            </p:cNvSpPr>
            <p:nvPr/>
          </p:nvSpPr>
          <p:spPr bwMode="auto">
            <a:xfrm flipH="1">
              <a:off x="1664" y="2354"/>
              <a:ext cx="533" cy="437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88" name="Text Box 60"/>
            <p:cNvSpPr txBox="1">
              <a:spLocks noChangeArrowheads="1"/>
            </p:cNvSpPr>
            <p:nvPr/>
          </p:nvSpPr>
          <p:spPr bwMode="auto">
            <a:xfrm>
              <a:off x="3959" y="2050"/>
              <a:ext cx="34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latin typeface="Times New Roman" pitchFamily="18" charset="0"/>
                  <a:ea typeface="굴림" pitchFamily="50" charset="-127"/>
                </a:rPr>
                <a:t>IgE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3792" y="2668"/>
              <a:ext cx="609" cy="451"/>
              <a:chOff x="4128" y="2832"/>
              <a:chExt cx="633" cy="474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4128" y="2865"/>
                <a:ext cx="507" cy="441"/>
                <a:chOff x="2880" y="2640"/>
                <a:chExt cx="650" cy="563"/>
              </a:xfrm>
            </p:grpSpPr>
            <p:sp>
              <p:nvSpPr>
                <p:cNvPr id="1492031" name="Freeform 63"/>
                <p:cNvSpPr>
                  <a:spLocks/>
                </p:cNvSpPr>
                <p:nvPr/>
              </p:nvSpPr>
              <p:spPr bwMode="auto">
                <a:xfrm>
                  <a:off x="2880" y="2638"/>
                  <a:ext cx="650" cy="565"/>
                </a:xfrm>
                <a:custGeom>
                  <a:avLst/>
                  <a:gdLst/>
                  <a:ahLst/>
                  <a:cxnLst>
                    <a:cxn ang="0">
                      <a:pos x="288" y="43"/>
                    </a:cxn>
                    <a:cxn ang="0">
                      <a:pos x="112" y="27"/>
                    </a:cxn>
                    <a:cxn ang="0">
                      <a:pos x="24" y="99"/>
                    </a:cxn>
                    <a:cxn ang="0">
                      <a:pos x="8" y="147"/>
                    </a:cxn>
                    <a:cxn ang="0">
                      <a:pos x="0" y="171"/>
                    </a:cxn>
                    <a:cxn ang="0">
                      <a:pos x="8" y="243"/>
                    </a:cxn>
                    <a:cxn ang="0">
                      <a:pos x="32" y="267"/>
                    </a:cxn>
                    <a:cxn ang="0">
                      <a:pos x="104" y="339"/>
                    </a:cxn>
                    <a:cxn ang="0">
                      <a:pos x="288" y="507"/>
                    </a:cxn>
                    <a:cxn ang="0">
                      <a:pos x="552" y="523"/>
                    </a:cxn>
                    <a:cxn ang="0">
                      <a:pos x="624" y="467"/>
                    </a:cxn>
                    <a:cxn ang="0">
                      <a:pos x="648" y="419"/>
                    </a:cxn>
                    <a:cxn ang="0">
                      <a:pos x="640" y="219"/>
                    </a:cxn>
                    <a:cxn ang="0">
                      <a:pos x="504" y="123"/>
                    </a:cxn>
                    <a:cxn ang="0">
                      <a:pos x="496" y="67"/>
                    </a:cxn>
                    <a:cxn ang="0">
                      <a:pos x="320" y="51"/>
                    </a:cxn>
                    <a:cxn ang="0">
                      <a:pos x="288" y="43"/>
                    </a:cxn>
                  </a:cxnLst>
                  <a:rect l="0" t="0" r="r" b="b"/>
                  <a:pathLst>
                    <a:path w="650" h="563">
                      <a:moveTo>
                        <a:pt x="288" y="43"/>
                      </a:moveTo>
                      <a:cubicBezTo>
                        <a:pt x="229" y="3"/>
                        <a:pt x="192" y="22"/>
                        <a:pt x="112" y="27"/>
                      </a:cubicBezTo>
                      <a:cubicBezTo>
                        <a:pt x="76" y="39"/>
                        <a:pt x="40" y="62"/>
                        <a:pt x="24" y="99"/>
                      </a:cubicBezTo>
                      <a:cubicBezTo>
                        <a:pt x="17" y="114"/>
                        <a:pt x="13" y="131"/>
                        <a:pt x="8" y="147"/>
                      </a:cubicBezTo>
                      <a:cubicBezTo>
                        <a:pt x="5" y="155"/>
                        <a:pt x="0" y="171"/>
                        <a:pt x="0" y="171"/>
                      </a:cubicBezTo>
                      <a:cubicBezTo>
                        <a:pt x="3" y="195"/>
                        <a:pt x="0" y="220"/>
                        <a:pt x="8" y="243"/>
                      </a:cubicBezTo>
                      <a:cubicBezTo>
                        <a:pt x="12" y="254"/>
                        <a:pt x="25" y="258"/>
                        <a:pt x="32" y="267"/>
                      </a:cubicBezTo>
                      <a:cubicBezTo>
                        <a:pt x="56" y="296"/>
                        <a:pt x="72" y="318"/>
                        <a:pt x="104" y="339"/>
                      </a:cubicBezTo>
                      <a:cubicBezTo>
                        <a:pt x="164" y="430"/>
                        <a:pt x="170" y="478"/>
                        <a:pt x="288" y="507"/>
                      </a:cubicBezTo>
                      <a:cubicBezTo>
                        <a:pt x="372" y="563"/>
                        <a:pt x="422" y="528"/>
                        <a:pt x="552" y="523"/>
                      </a:cubicBezTo>
                      <a:cubicBezTo>
                        <a:pt x="578" y="506"/>
                        <a:pt x="598" y="484"/>
                        <a:pt x="624" y="467"/>
                      </a:cubicBezTo>
                      <a:cubicBezTo>
                        <a:pt x="630" y="450"/>
                        <a:pt x="647" y="437"/>
                        <a:pt x="648" y="419"/>
                      </a:cubicBezTo>
                      <a:cubicBezTo>
                        <a:pt x="650" y="352"/>
                        <a:pt x="645" y="286"/>
                        <a:pt x="640" y="219"/>
                      </a:cubicBezTo>
                      <a:cubicBezTo>
                        <a:pt x="636" y="167"/>
                        <a:pt x="540" y="147"/>
                        <a:pt x="504" y="123"/>
                      </a:cubicBezTo>
                      <a:cubicBezTo>
                        <a:pt x="501" y="104"/>
                        <a:pt x="513" y="75"/>
                        <a:pt x="496" y="67"/>
                      </a:cubicBezTo>
                      <a:cubicBezTo>
                        <a:pt x="443" y="41"/>
                        <a:pt x="378" y="59"/>
                        <a:pt x="320" y="51"/>
                      </a:cubicBezTo>
                      <a:cubicBezTo>
                        <a:pt x="314" y="47"/>
                        <a:pt x="245" y="0"/>
                        <a:pt x="288" y="43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2" name="Freeform 64"/>
                <p:cNvSpPr>
                  <a:spLocks/>
                </p:cNvSpPr>
                <p:nvPr/>
              </p:nvSpPr>
              <p:spPr bwMode="auto">
                <a:xfrm>
                  <a:off x="3120" y="2736"/>
                  <a:ext cx="340" cy="354"/>
                </a:xfrm>
                <a:custGeom>
                  <a:avLst/>
                  <a:gdLst/>
                  <a:ahLst/>
                  <a:cxnLst>
                    <a:cxn ang="0">
                      <a:pos x="18" y="176"/>
                    </a:cxn>
                    <a:cxn ang="0">
                      <a:pos x="18" y="32"/>
                    </a:cxn>
                    <a:cxn ang="0">
                      <a:pos x="170" y="0"/>
                    </a:cxn>
                    <a:cxn ang="0">
                      <a:pos x="250" y="8"/>
                    </a:cxn>
                    <a:cxn ang="0">
                      <a:pos x="282" y="64"/>
                    </a:cxn>
                    <a:cxn ang="0">
                      <a:pos x="338" y="248"/>
                    </a:cxn>
                    <a:cxn ang="0">
                      <a:pos x="330" y="328"/>
                    </a:cxn>
                    <a:cxn ang="0">
                      <a:pos x="306" y="336"/>
                    </a:cxn>
                    <a:cxn ang="0">
                      <a:pos x="242" y="352"/>
                    </a:cxn>
                    <a:cxn ang="0">
                      <a:pos x="170" y="344"/>
                    </a:cxn>
                    <a:cxn ang="0">
                      <a:pos x="138" y="296"/>
                    </a:cxn>
                    <a:cxn ang="0">
                      <a:pos x="58" y="224"/>
                    </a:cxn>
                    <a:cxn ang="0">
                      <a:pos x="42" y="200"/>
                    </a:cxn>
                    <a:cxn ang="0">
                      <a:pos x="34" y="168"/>
                    </a:cxn>
                    <a:cxn ang="0">
                      <a:pos x="10" y="160"/>
                    </a:cxn>
                    <a:cxn ang="0">
                      <a:pos x="18" y="176"/>
                    </a:cxn>
                  </a:cxnLst>
                  <a:rect l="0" t="0" r="r" b="b"/>
                  <a:pathLst>
                    <a:path w="339" h="355">
                      <a:moveTo>
                        <a:pt x="18" y="176"/>
                      </a:moveTo>
                      <a:cubicBezTo>
                        <a:pt x="14" y="144"/>
                        <a:pt x="0" y="64"/>
                        <a:pt x="18" y="32"/>
                      </a:cubicBezTo>
                      <a:cubicBezTo>
                        <a:pt x="28" y="13"/>
                        <a:pt x="154" y="2"/>
                        <a:pt x="170" y="0"/>
                      </a:cubicBezTo>
                      <a:cubicBezTo>
                        <a:pt x="197" y="3"/>
                        <a:pt x="224" y="0"/>
                        <a:pt x="250" y="8"/>
                      </a:cubicBezTo>
                      <a:cubicBezTo>
                        <a:pt x="279" y="17"/>
                        <a:pt x="274" y="43"/>
                        <a:pt x="282" y="64"/>
                      </a:cubicBezTo>
                      <a:cubicBezTo>
                        <a:pt x="305" y="124"/>
                        <a:pt x="318" y="187"/>
                        <a:pt x="338" y="248"/>
                      </a:cubicBezTo>
                      <a:cubicBezTo>
                        <a:pt x="335" y="275"/>
                        <a:pt x="339" y="303"/>
                        <a:pt x="330" y="328"/>
                      </a:cubicBezTo>
                      <a:cubicBezTo>
                        <a:pt x="327" y="336"/>
                        <a:pt x="314" y="334"/>
                        <a:pt x="306" y="336"/>
                      </a:cubicBezTo>
                      <a:cubicBezTo>
                        <a:pt x="285" y="342"/>
                        <a:pt x="242" y="352"/>
                        <a:pt x="242" y="352"/>
                      </a:cubicBezTo>
                      <a:cubicBezTo>
                        <a:pt x="218" y="349"/>
                        <a:pt x="191" y="355"/>
                        <a:pt x="170" y="344"/>
                      </a:cubicBezTo>
                      <a:cubicBezTo>
                        <a:pt x="153" y="335"/>
                        <a:pt x="149" y="312"/>
                        <a:pt x="138" y="296"/>
                      </a:cubicBezTo>
                      <a:cubicBezTo>
                        <a:pt x="112" y="258"/>
                        <a:pt x="103" y="239"/>
                        <a:pt x="58" y="224"/>
                      </a:cubicBezTo>
                      <a:cubicBezTo>
                        <a:pt x="53" y="216"/>
                        <a:pt x="46" y="209"/>
                        <a:pt x="42" y="200"/>
                      </a:cubicBezTo>
                      <a:cubicBezTo>
                        <a:pt x="38" y="190"/>
                        <a:pt x="41" y="177"/>
                        <a:pt x="34" y="168"/>
                      </a:cubicBezTo>
                      <a:cubicBezTo>
                        <a:pt x="29" y="161"/>
                        <a:pt x="18" y="156"/>
                        <a:pt x="10" y="160"/>
                      </a:cubicBezTo>
                      <a:cubicBezTo>
                        <a:pt x="5" y="163"/>
                        <a:pt x="15" y="171"/>
                        <a:pt x="18" y="176"/>
                      </a:cubicBezTo>
                      <a:close/>
                    </a:path>
                  </a:pathLst>
                </a:custGeom>
                <a:solidFill>
                  <a:srgbClr val="9900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3" name="Oval 65"/>
                <p:cNvSpPr>
                  <a:spLocks noChangeArrowheads="1"/>
                </p:cNvSpPr>
                <p:nvPr/>
              </p:nvSpPr>
              <p:spPr bwMode="auto">
                <a:xfrm>
                  <a:off x="2928" y="2783"/>
                  <a:ext cx="96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4" name="Oval 66"/>
                <p:cNvSpPr>
                  <a:spLocks noChangeArrowheads="1"/>
                </p:cNvSpPr>
                <p:nvPr/>
              </p:nvSpPr>
              <p:spPr bwMode="auto">
                <a:xfrm>
                  <a:off x="3024" y="2736"/>
                  <a:ext cx="96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5" name="Oval 67"/>
                <p:cNvSpPr>
                  <a:spLocks noChangeArrowheads="1"/>
                </p:cNvSpPr>
                <p:nvPr/>
              </p:nvSpPr>
              <p:spPr bwMode="auto">
                <a:xfrm>
                  <a:off x="3024" y="2880"/>
                  <a:ext cx="96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6" name="Oval 68"/>
                <p:cNvSpPr>
                  <a:spLocks noChangeArrowheads="1"/>
                </p:cNvSpPr>
                <p:nvPr/>
              </p:nvSpPr>
              <p:spPr bwMode="auto">
                <a:xfrm>
                  <a:off x="3120" y="2976"/>
                  <a:ext cx="96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7" name="Oval 69"/>
                <p:cNvSpPr>
                  <a:spLocks noChangeArrowheads="1"/>
                </p:cNvSpPr>
                <p:nvPr/>
              </p:nvSpPr>
              <p:spPr bwMode="auto">
                <a:xfrm>
                  <a:off x="3216" y="3072"/>
                  <a:ext cx="96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  <p:sp>
              <p:nvSpPr>
                <p:cNvPr id="1492038" name="Oval 70"/>
                <p:cNvSpPr>
                  <a:spLocks noChangeArrowheads="1"/>
                </p:cNvSpPr>
                <p:nvPr/>
              </p:nvSpPr>
              <p:spPr bwMode="auto">
                <a:xfrm>
                  <a:off x="3072" y="3023"/>
                  <a:ext cx="96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latinLnBrk="1">
                    <a:defRPr/>
                  </a:pPr>
                  <a:endParaRPr kumimoji="1" lang="ko-KR" altLang="en-US" sz="4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</p:grpSp>
          <p:sp>
            <p:nvSpPr>
              <p:cNvPr id="6202" name="AutoShape 71"/>
              <p:cNvSpPr>
                <a:spLocks noChangeArrowheads="1"/>
              </p:cNvSpPr>
              <p:nvPr/>
            </p:nvSpPr>
            <p:spPr bwMode="auto">
              <a:xfrm rot="-8311430">
                <a:off x="4608" y="2901"/>
                <a:ext cx="153" cy="139"/>
              </a:xfrm>
              <a:prstGeom prst="diamond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latinLnBrk="1"/>
                <a:endParaRPr kumimoji="1" lang="ko-KR" altLang="ko-KR" sz="1800" b="1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2040" name="Line 72"/>
              <p:cNvSpPr>
                <a:spLocks noChangeShapeType="1"/>
              </p:cNvSpPr>
              <p:nvPr/>
            </p:nvSpPr>
            <p:spPr bwMode="auto">
              <a:xfrm>
                <a:off x="4456" y="2872"/>
                <a:ext cx="96" cy="4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2041" name="Freeform 73"/>
              <p:cNvSpPr>
                <a:spLocks/>
              </p:cNvSpPr>
              <p:nvPr/>
            </p:nvSpPr>
            <p:spPr bwMode="auto">
              <a:xfrm rot="7623937">
                <a:off x="4576" y="3089"/>
                <a:ext cx="177" cy="177"/>
              </a:xfrm>
              <a:custGeom>
                <a:avLst/>
                <a:gdLst>
                  <a:gd name="T0" fmla="*/ 67 w 531"/>
                  <a:gd name="T1" fmla="*/ 85 h 431"/>
                  <a:gd name="T2" fmla="*/ 49 w 531"/>
                  <a:gd name="T3" fmla="*/ 99 h 431"/>
                  <a:gd name="T4" fmla="*/ 43 w 531"/>
                  <a:gd name="T5" fmla="*/ 108 h 431"/>
                  <a:gd name="T6" fmla="*/ 28 w 531"/>
                  <a:gd name="T7" fmla="*/ 122 h 431"/>
                  <a:gd name="T8" fmla="*/ 20 w 531"/>
                  <a:gd name="T9" fmla="*/ 128 h 431"/>
                  <a:gd name="T10" fmla="*/ 1 w 531"/>
                  <a:gd name="T11" fmla="*/ 154 h 431"/>
                  <a:gd name="T12" fmla="*/ 4 w 531"/>
                  <a:gd name="T13" fmla="*/ 174 h 431"/>
                  <a:gd name="T14" fmla="*/ 9 w 531"/>
                  <a:gd name="T15" fmla="*/ 164 h 431"/>
                  <a:gd name="T16" fmla="*/ 17 w 531"/>
                  <a:gd name="T17" fmla="*/ 154 h 431"/>
                  <a:gd name="T18" fmla="*/ 41 w 531"/>
                  <a:gd name="T19" fmla="*/ 141 h 431"/>
                  <a:gd name="T20" fmla="*/ 54 w 531"/>
                  <a:gd name="T21" fmla="*/ 122 h 431"/>
                  <a:gd name="T22" fmla="*/ 176 w 531"/>
                  <a:gd name="T23" fmla="*/ 99 h 431"/>
                  <a:gd name="T24" fmla="*/ 173 w 531"/>
                  <a:gd name="T25" fmla="*/ 85 h 431"/>
                  <a:gd name="T26" fmla="*/ 142 w 531"/>
                  <a:gd name="T27" fmla="*/ 79 h 431"/>
                  <a:gd name="T28" fmla="*/ 86 w 531"/>
                  <a:gd name="T29" fmla="*/ 76 h 431"/>
                  <a:gd name="T30" fmla="*/ 75 w 531"/>
                  <a:gd name="T31" fmla="*/ 33 h 431"/>
                  <a:gd name="T32" fmla="*/ 67 w 531"/>
                  <a:gd name="T33" fmla="*/ 3 h 431"/>
                  <a:gd name="T34" fmla="*/ 59 w 531"/>
                  <a:gd name="T35" fmla="*/ 0 h 431"/>
                  <a:gd name="T36" fmla="*/ 57 w 531"/>
                  <a:gd name="T37" fmla="*/ 20 h 431"/>
                  <a:gd name="T38" fmla="*/ 67 w 531"/>
                  <a:gd name="T39" fmla="*/ 39 h 431"/>
                  <a:gd name="T40" fmla="*/ 67 w 531"/>
                  <a:gd name="T41" fmla="*/ 85 h 4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1"/>
                  <a:gd name="T64" fmla="*/ 0 h 431"/>
                  <a:gd name="T65" fmla="*/ 531 w 531"/>
                  <a:gd name="T66" fmla="*/ 431 h 4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1" h="431">
                    <a:moveTo>
                      <a:pt x="203" y="208"/>
                    </a:moveTo>
                    <a:cubicBezTo>
                      <a:pt x="190" y="214"/>
                      <a:pt x="158" y="229"/>
                      <a:pt x="147" y="240"/>
                    </a:cubicBezTo>
                    <a:cubicBezTo>
                      <a:pt x="140" y="247"/>
                      <a:pt x="138" y="258"/>
                      <a:pt x="131" y="264"/>
                    </a:cubicBezTo>
                    <a:cubicBezTo>
                      <a:pt x="117" y="277"/>
                      <a:pt x="99" y="285"/>
                      <a:pt x="83" y="296"/>
                    </a:cubicBezTo>
                    <a:cubicBezTo>
                      <a:pt x="75" y="301"/>
                      <a:pt x="59" y="312"/>
                      <a:pt x="59" y="312"/>
                    </a:cubicBezTo>
                    <a:cubicBezTo>
                      <a:pt x="42" y="338"/>
                      <a:pt x="20" y="350"/>
                      <a:pt x="3" y="376"/>
                    </a:cubicBezTo>
                    <a:cubicBezTo>
                      <a:pt x="6" y="392"/>
                      <a:pt x="0" y="413"/>
                      <a:pt x="11" y="424"/>
                    </a:cubicBezTo>
                    <a:cubicBezTo>
                      <a:pt x="18" y="431"/>
                      <a:pt x="21" y="407"/>
                      <a:pt x="27" y="400"/>
                    </a:cubicBezTo>
                    <a:cubicBezTo>
                      <a:pt x="34" y="391"/>
                      <a:pt x="42" y="382"/>
                      <a:pt x="51" y="376"/>
                    </a:cubicBezTo>
                    <a:cubicBezTo>
                      <a:pt x="70" y="363"/>
                      <a:pt x="101" y="351"/>
                      <a:pt x="123" y="344"/>
                    </a:cubicBezTo>
                    <a:cubicBezTo>
                      <a:pt x="138" y="329"/>
                      <a:pt x="145" y="307"/>
                      <a:pt x="163" y="296"/>
                    </a:cubicBezTo>
                    <a:cubicBezTo>
                      <a:pt x="253" y="240"/>
                      <a:pt x="444" y="245"/>
                      <a:pt x="531" y="240"/>
                    </a:cubicBezTo>
                    <a:cubicBezTo>
                      <a:pt x="528" y="229"/>
                      <a:pt x="531" y="216"/>
                      <a:pt x="523" y="208"/>
                    </a:cubicBezTo>
                    <a:cubicBezTo>
                      <a:pt x="500" y="185"/>
                      <a:pt x="459" y="194"/>
                      <a:pt x="427" y="192"/>
                    </a:cubicBezTo>
                    <a:cubicBezTo>
                      <a:pt x="371" y="188"/>
                      <a:pt x="315" y="187"/>
                      <a:pt x="259" y="184"/>
                    </a:cubicBezTo>
                    <a:cubicBezTo>
                      <a:pt x="235" y="149"/>
                      <a:pt x="237" y="121"/>
                      <a:pt x="227" y="80"/>
                    </a:cubicBezTo>
                    <a:cubicBezTo>
                      <a:pt x="227" y="80"/>
                      <a:pt x="207" y="20"/>
                      <a:pt x="203" y="8"/>
                    </a:cubicBezTo>
                    <a:cubicBezTo>
                      <a:pt x="200" y="0"/>
                      <a:pt x="187" y="3"/>
                      <a:pt x="179" y="0"/>
                    </a:cubicBezTo>
                    <a:cubicBezTo>
                      <a:pt x="163" y="24"/>
                      <a:pt x="156" y="21"/>
                      <a:pt x="171" y="48"/>
                    </a:cubicBezTo>
                    <a:cubicBezTo>
                      <a:pt x="180" y="65"/>
                      <a:pt x="203" y="96"/>
                      <a:pt x="203" y="96"/>
                    </a:cubicBezTo>
                    <a:cubicBezTo>
                      <a:pt x="195" y="220"/>
                      <a:pt x="167" y="244"/>
                      <a:pt x="203" y="2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2042" name="Line 74"/>
              <p:cNvSpPr>
                <a:spLocks noChangeShapeType="1"/>
              </p:cNvSpPr>
              <p:nvPr/>
            </p:nvSpPr>
            <p:spPr bwMode="auto">
              <a:xfrm>
                <a:off x="4648" y="3064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92043" name="Freeform 75"/>
              <p:cNvSpPr>
                <a:spLocks/>
              </p:cNvSpPr>
              <p:nvPr/>
            </p:nvSpPr>
            <p:spPr bwMode="auto">
              <a:xfrm rot="4529336">
                <a:off x="4496" y="2832"/>
                <a:ext cx="176" cy="176"/>
              </a:xfrm>
              <a:custGeom>
                <a:avLst/>
                <a:gdLst>
                  <a:gd name="T0" fmla="*/ 67 w 531"/>
                  <a:gd name="T1" fmla="*/ 85 h 431"/>
                  <a:gd name="T2" fmla="*/ 49 w 531"/>
                  <a:gd name="T3" fmla="*/ 98 h 431"/>
                  <a:gd name="T4" fmla="*/ 43 w 531"/>
                  <a:gd name="T5" fmla="*/ 108 h 431"/>
                  <a:gd name="T6" fmla="*/ 28 w 531"/>
                  <a:gd name="T7" fmla="*/ 121 h 431"/>
                  <a:gd name="T8" fmla="*/ 20 w 531"/>
                  <a:gd name="T9" fmla="*/ 127 h 431"/>
                  <a:gd name="T10" fmla="*/ 1 w 531"/>
                  <a:gd name="T11" fmla="*/ 154 h 431"/>
                  <a:gd name="T12" fmla="*/ 4 w 531"/>
                  <a:gd name="T13" fmla="*/ 173 h 431"/>
                  <a:gd name="T14" fmla="*/ 9 w 531"/>
                  <a:gd name="T15" fmla="*/ 163 h 431"/>
                  <a:gd name="T16" fmla="*/ 17 w 531"/>
                  <a:gd name="T17" fmla="*/ 154 h 431"/>
                  <a:gd name="T18" fmla="*/ 41 w 531"/>
                  <a:gd name="T19" fmla="*/ 140 h 431"/>
                  <a:gd name="T20" fmla="*/ 54 w 531"/>
                  <a:gd name="T21" fmla="*/ 121 h 431"/>
                  <a:gd name="T22" fmla="*/ 176 w 531"/>
                  <a:gd name="T23" fmla="*/ 98 h 431"/>
                  <a:gd name="T24" fmla="*/ 173 w 531"/>
                  <a:gd name="T25" fmla="*/ 85 h 431"/>
                  <a:gd name="T26" fmla="*/ 142 w 531"/>
                  <a:gd name="T27" fmla="*/ 78 h 431"/>
                  <a:gd name="T28" fmla="*/ 86 w 531"/>
                  <a:gd name="T29" fmla="*/ 75 h 431"/>
                  <a:gd name="T30" fmla="*/ 75 w 531"/>
                  <a:gd name="T31" fmla="*/ 33 h 431"/>
                  <a:gd name="T32" fmla="*/ 67 w 531"/>
                  <a:gd name="T33" fmla="*/ 3 h 431"/>
                  <a:gd name="T34" fmla="*/ 59 w 531"/>
                  <a:gd name="T35" fmla="*/ 0 h 431"/>
                  <a:gd name="T36" fmla="*/ 57 w 531"/>
                  <a:gd name="T37" fmla="*/ 20 h 431"/>
                  <a:gd name="T38" fmla="*/ 67 w 531"/>
                  <a:gd name="T39" fmla="*/ 39 h 431"/>
                  <a:gd name="T40" fmla="*/ 67 w 531"/>
                  <a:gd name="T41" fmla="*/ 85 h 4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1"/>
                  <a:gd name="T64" fmla="*/ 0 h 431"/>
                  <a:gd name="T65" fmla="*/ 531 w 531"/>
                  <a:gd name="T66" fmla="*/ 431 h 4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1" h="431">
                    <a:moveTo>
                      <a:pt x="203" y="208"/>
                    </a:moveTo>
                    <a:cubicBezTo>
                      <a:pt x="190" y="214"/>
                      <a:pt x="158" y="229"/>
                      <a:pt x="147" y="240"/>
                    </a:cubicBezTo>
                    <a:cubicBezTo>
                      <a:pt x="140" y="247"/>
                      <a:pt x="138" y="258"/>
                      <a:pt x="131" y="264"/>
                    </a:cubicBezTo>
                    <a:cubicBezTo>
                      <a:pt x="117" y="277"/>
                      <a:pt x="99" y="285"/>
                      <a:pt x="83" y="296"/>
                    </a:cubicBezTo>
                    <a:cubicBezTo>
                      <a:pt x="75" y="301"/>
                      <a:pt x="59" y="312"/>
                      <a:pt x="59" y="312"/>
                    </a:cubicBezTo>
                    <a:cubicBezTo>
                      <a:pt x="42" y="338"/>
                      <a:pt x="20" y="350"/>
                      <a:pt x="3" y="376"/>
                    </a:cubicBezTo>
                    <a:cubicBezTo>
                      <a:pt x="6" y="392"/>
                      <a:pt x="0" y="413"/>
                      <a:pt x="11" y="424"/>
                    </a:cubicBezTo>
                    <a:cubicBezTo>
                      <a:pt x="18" y="431"/>
                      <a:pt x="21" y="407"/>
                      <a:pt x="27" y="400"/>
                    </a:cubicBezTo>
                    <a:cubicBezTo>
                      <a:pt x="34" y="391"/>
                      <a:pt x="42" y="382"/>
                      <a:pt x="51" y="376"/>
                    </a:cubicBezTo>
                    <a:cubicBezTo>
                      <a:pt x="70" y="363"/>
                      <a:pt x="101" y="351"/>
                      <a:pt x="123" y="344"/>
                    </a:cubicBezTo>
                    <a:cubicBezTo>
                      <a:pt x="138" y="329"/>
                      <a:pt x="145" y="307"/>
                      <a:pt x="163" y="296"/>
                    </a:cubicBezTo>
                    <a:cubicBezTo>
                      <a:pt x="253" y="240"/>
                      <a:pt x="444" y="245"/>
                      <a:pt x="531" y="240"/>
                    </a:cubicBezTo>
                    <a:cubicBezTo>
                      <a:pt x="528" y="229"/>
                      <a:pt x="531" y="216"/>
                      <a:pt x="523" y="208"/>
                    </a:cubicBezTo>
                    <a:cubicBezTo>
                      <a:pt x="500" y="185"/>
                      <a:pt x="459" y="194"/>
                      <a:pt x="427" y="192"/>
                    </a:cubicBezTo>
                    <a:cubicBezTo>
                      <a:pt x="371" y="188"/>
                      <a:pt x="315" y="187"/>
                      <a:pt x="259" y="184"/>
                    </a:cubicBezTo>
                    <a:cubicBezTo>
                      <a:pt x="235" y="149"/>
                      <a:pt x="237" y="121"/>
                      <a:pt x="227" y="80"/>
                    </a:cubicBezTo>
                    <a:cubicBezTo>
                      <a:pt x="227" y="80"/>
                      <a:pt x="207" y="20"/>
                      <a:pt x="203" y="8"/>
                    </a:cubicBezTo>
                    <a:cubicBezTo>
                      <a:pt x="200" y="0"/>
                      <a:pt x="187" y="3"/>
                      <a:pt x="179" y="0"/>
                    </a:cubicBezTo>
                    <a:cubicBezTo>
                      <a:pt x="163" y="24"/>
                      <a:pt x="156" y="21"/>
                      <a:pt x="171" y="48"/>
                    </a:cubicBezTo>
                    <a:cubicBezTo>
                      <a:pt x="180" y="65"/>
                      <a:pt x="203" y="96"/>
                      <a:pt x="203" y="96"/>
                    </a:cubicBezTo>
                    <a:cubicBezTo>
                      <a:pt x="195" y="220"/>
                      <a:pt x="167" y="244"/>
                      <a:pt x="203" y="2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kumimoji="1" lang="ko-KR" alt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  <p:sp>
          <p:nvSpPr>
            <p:cNvPr id="6190" name="Text Box 77"/>
            <p:cNvSpPr txBox="1">
              <a:spLocks noChangeArrowheads="1"/>
            </p:cNvSpPr>
            <p:nvPr/>
          </p:nvSpPr>
          <p:spPr bwMode="auto">
            <a:xfrm>
              <a:off x="573" y="2382"/>
              <a:ext cx="64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66FF"/>
                  </a:solidFill>
                  <a:latin typeface="Times New Roman" pitchFamily="18" charset="0"/>
                  <a:ea typeface="굴림" pitchFamily="50" charset="-127"/>
                </a:rPr>
                <a:t>(T-bet)</a:t>
              </a:r>
            </a:p>
          </p:txBody>
        </p:sp>
        <p:sp>
          <p:nvSpPr>
            <p:cNvPr id="6191" name="Text Box 78"/>
            <p:cNvSpPr txBox="1">
              <a:spLocks noChangeArrowheads="1"/>
            </p:cNvSpPr>
            <p:nvPr/>
          </p:nvSpPr>
          <p:spPr bwMode="auto">
            <a:xfrm>
              <a:off x="2028" y="2379"/>
              <a:ext cx="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009900"/>
                  </a:solidFill>
                  <a:latin typeface="Times New Roman" pitchFamily="18" charset="0"/>
                  <a:ea typeface="굴림" pitchFamily="50" charset="-127"/>
                </a:rPr>
                <a:t>(GATA-3)</a:t>
              </a:r>
            </a:p>
          </p:txBody>
        </p:sp>
        <p:sp>
          <p:nvSpPr>
            <p:cNvPr id="1492047" name="AutoShape 79"/>
            <p:cNvSpPr>
              <a:spLocks noChangeArrowheads="1"/>
            </p:cNvSpPr>
            <p:nvPr/>
          </p:nvSpPr>
          <p:spPr bwMode="auto">
            <a:xfrm rot="4351104">
              <a:off x="3788" y="1294"/>
              <a:ext cx="174" cy="336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93" name="Text Box 80"/>
            <p:cNvSpPr txBox="1">
              <a:spLocks noChangeArrowheads="1"/>
            </p:cNvSpPr>
            <p:nvPr/>
          </p:nvSpPr>
          <p:spPr bwMode="auto">
            <a:xfrm>
              <a:off x="3971" y="1139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</a:rPr>
                <a:t>PG102 (3)</a:t>
              </a:r>
            </a:p>
          </p:txBody>
        </p:sp>
        <p:sp>
          <p:nvSpPr>
            <p:cNvPr id="6194" name="AutoShape 81"/>
            <p:cNvSpPr>
              <a:spLocks noChangeArrowheads="1"/>
            </p:cNvSpPr>
            <p:nvPr/>
          </p:nvSpPr>
          <p:spPr bwMode="auto">
            <a:xfrm rot="-1088692">
              <a:off x="417" y="1983"/>
              <a:ext cx="186" cy="335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endParaRPr kumimoji="1" lang="ko-KR" altLang="ko-KR" sz="1800" b="1">
                <a:solidFill>
                  <a:srgbClr val="CC000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95" name="Text Box 82"/>
            <p:cNvSpPr txBox="1">
              <a:spLocks noChangeArrowheads="1"/>
            </p:cNvSpPr>
            <p:nvPr/>
          </p:nvSpPr>
          <p:spPr bwMode="auto">
            <a:xfrm>
              <a:off x="48" y="1732"/>
              <a:ext cx="7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</a:rPr>
                <a:t>PG102 (1)</a:t>
              </a:r>
            </a:p>
          </p:txBody>
        </p:sp>
        <p:sp>
          <p:nvSpPr>
            <p:cNvPr id="1492051" name="AutoShape 83"/>
            <p:cNvSpPr>
              <a:spLocks noChangeArrowheads="1"/>
            </p:cNvSpPr>
            <p:nvPr/>
          </p:nvSpPr>
          <p:spPr bwMode="auto">
            <a:xfrm rot="4130933">
              <a:off x="2520" y="1615"/>
              <a:ext cx="213" cy="326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197" name="Text Box 84"/>
            <p:cNvSpPr txBox="1">
              <a:spLocks noChangeArrowheads="1"/>
            </p:cNvSpPr>
            <p:nvPr/>
          </p:nvSpPr>
          <p:spPr bwMode="auto">
            <a:xfrm>
              <a:off x="2412" y="1429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1800" b="1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</a:rPr>
                <a:t>PG102 (2)</a:t>
              </a:r>
            </a:p>
          </p:txBody>
        </p:sp>
        <p:sp>
          <p:nvSpPr>
            <p:cNvPr id="6198" name="Text Box 87"/>
            <p:cNvSpPr txBox="1">
              <a:spLocks noChangeArrowheads="1"/>
            </p:cNvSpPr>
            <p:nvPr/>
          </p:nvSpPr>
          <p:spPr bwMode="auto">
            <a:xfrm>
              <a:off x="599" y="924"/>
              <a:ext cx="15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ko-KR" altLang="en-US" sz="1800" dirty="0" smtClean="0">
                  <a:latin typeface="HY견고딕" pitchFamily="18" charset="-127"/>
                  <a:ea typeface="HY견고딕" pitchFamily="18" charset="-127"/>
                </a:rPr>
                <a:t>항원제시세포 </a:t>
              </a:r>
              <a:r>
                <a:rPr kumimoji="1" lang="en-US" altLang="ko-KR" sz="1800" dirty="0">
                  <a:latin typeface="HY견고딕" pitchFamily="18" charset="-127"/>
                  <a:ea typeface="HY견고딕" pitchFamily="18" charset="-127"/>
                </a:rPr>
                <a:t>(APC)</a:t>
              </a:r>
              <a:endParaRPr kumimoji="1"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6199" name="Picture 90" descr="j0419148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" y="2940"/>
              <a:ext cx="391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0" name="Text Box 91"/>
            <p:cNvSpPr txBox="1">
              <a:spLocks noChangeArrowheads="1"/>
            </p:cNvSpPr>
            <p:nvPr/>
          </p:nvSpPr>
          <p:spPr bwMode="auto">
            <a:xfrm>
              <a:off x="4010" y="3897"/>
              <a:ext cx="1637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ko-KR" altLang="en-US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식품알레르기</a:t>
              </a:r>
            </a:p>
            <a:p>
              <a:pPr algn="ctr" latinLnBrk="1"/>
              <a:r>
                <a:rPr kumimoji="1" lang="en-US" altLang="ko-KR" sz="1800" i="1">
                  <a:solidFill>
                    <a:srgbClr val="660033"/>
                  </a:solidFill>
                  <a:latin typeface="HY견고딕" pitchFamily="18" charset="-127"/>
                  <a:ea typeface="HY견고딕" pitchFamily="18" charset="-127"/>
                </a:rPr>
                <a:t>(Intestine)</a:t>
              </a:r>
            </a:p>
          </p:txBody>
        </p:sp>
      </p:grpSp>
      <p:sp>
        <p:nvSpPr>
          <p:cNvPr id="86" name="제목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3400"/>
              <a:t>알레르기 질환의 병리와 </a:t>
            </a:r>
            <a:r>
              <a:rPr lang="en-US" altLang="ko-KR" sz="3400"/>
              <a:t>PG102</a:t>
            </a:r>
            <a:r>
              <a:rPr sz="3400"/>
              <a:t>의 작용 원리</a:t>
            </a:r>
          </a:p>
        </p:txBody>
      </p:sp>
      <p:sp>
        <p:nvSpPr>
          <p:cNvPr id="87" name="Text Box 3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0517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ko-KR" sz="1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Th1 </a:t>
            </a:r>
            <a:r>
              <a:rPr kumimoji="1" lang="ko-KR" altLang="en-US" sz="1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면역반응의 </a:t>
            </a:r>
          </a:p>
          <a:p>
            <a:pPr algn="ctr" latinLnBrk="1"/>
            <a:r>
              <a:rPr kumimoji="1"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증가</a:t>
            </a:r>
            <a:r>
              <a:rPr kumimoji="1" lang="ko-KR" altLang="en-US" sz="1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작용</a:t>
            </a:r>
            <a:endParaRPr kumimoji="1" lang="ko-KR" altLang="en-US" sz="1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1550</Words>
  <Application>Microsoft Office PowerPoint</Application>
  <PresentationFormat>화면 슬라이드 쇼(4:3)</PresentationFormat>
  <Paragraphs>401</Paragraphs>
  <Slides>17</Slides>
  <Notes>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PresentationLoad</vt:lpstr>
      <vt:lpstr>차트</vt:lpstr>
      <vt:lpstr>비트맵 이미지</vt:lpstr>
      <vt:lpstr>Image</vt:lpstr>
      <vt:lpstr>슬라이드 1</vt:lpstr>
      <vt:lpstr>슬라이드 2</vt:lpstr>
      <vt:lpstr>PG102의 개발과정</vt:lpstr>
      <vt:lpstr>PG102의 아토피 피부염 개선효과</vt:lpstr>
      <vt:lpstr>PG102의 알레르기 비염 개선효과</vt:lpstr>
      <vt:lpstr>PG102의 천식 개선효과</vt:lpstr>
      <vt:lpstr>PG102의 식품알레르기 개선효과</vt:lpstr>
      <vt:lpstr>PG102의 임상시험</vt:lpstr>
      <vt:lpstr>알레르기 질환의 병리와 PG102의 작용 원리</vt:lpstr>
      <vt:lpstr>PG102의 기능성 원료 인정서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</cp:lastModifiedBy>
  <cp:revision>167</cp:revision>
  <dcterms:created xsi:type="dcterms:W3CDTF">2010-08-20T01:40:37Z</dcterms:created>
  <dcterms:modified xsi:type="dcterms:W3CDTF">2011-04-04T01:52:00Z</dcterms:modified>
</cp:coreProperties>
</file>