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106" r:id="rId2"/>
    <p:sldId id="2107" r:id="rId3"/>
    <p:sldId id="2105" r:id="rId4"/>
    <p:sldId id="2108" r:id="rId5"/>
    <p:sldId id="2109" r:id="rId6"/>
    <p:sldId id="2110" r:id="rId7"/>
    <p:sldId id="2111" r:id="rId8"/>
    <p:sldId id="2112" r:id="rId9"/>
    <p:sldId id="2115" r:id="rId10"/>
    <p:sldId id="2114" r:id="rId11"/>
    <p:sldId id="2116" r:id="rId12"/>
  </p:sldIdLst>
  <p:sldSz cx="10801350" cy="7200900"/>
  <p:notesSz cx="6669088" cy="9753600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514350" algn="ctr" rtl="0" fontAlgn="base" latinLnBrk="1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1028700" algn="ctr" rtl="0" fontAlgn="base" latinLnBrk="1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543050" algn="ctr" rtl="0" fontAlgn="base" latinLnBrk="1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2057400" algn="ctr" rtl="0" fontAlgn="base" latinLnBrk="1">
      <a:spcBef>
        <a:spcPct val="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571750" algn="l" defTabSz="1028700" rtl="0" eaLnBrk="1" latinLnBrk="1" hangingPunct="1">
      <a:defRPr kumimoji="1" sz="16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6pPr>
    <a:lvl7pPr marL="3086100" algn="l" defTabSz="1028700" rtl="0" eaLnBrk="1" latinLnBrk="1" hangingPunct="1">
      <a:defRPr kumimoji="1" sz="16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7pPr>
    <a:lvl8pPr marL="3600450" algn="l" defTabSz="1028700" rtl="0" eaLnBrk="1" latinLnBrk="1" hangingPunct="1">
      <a:defRPr kumimoji="1" sz="16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8pPr>
    <a:lvl9pPr marL="4114800" algn="l" defTabSz="1028700" rtl="0" eaLnBrk="1" latinLnBrk="1" hangingPunct="1">
      <a:defRPr kumimoji="1" sz="16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9900"/>
    <a:srgbClr val="FF9933"/>
    <a:srgbClr val="FFFF00"/>
    <a:srgbClr val="FFCCCC"/>
    <a:srgbClr val="CCECFF"/>
    <a:srgbClr val="3399FF"/>
    <a:srgbClr val="FFFF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3785" autoAdjust="0"/>
  </p:normalViewPr>
  <p:slideViewPr>
    <p:cSldViewPr>
      <p:cViewPr varScale="1">
        <p:scale>
          <a:sx n="110" d="100"/>
          <a:sy n="110" d="100"/>
        </p:scale>
        <p:origin x="-1044" y="-78"/>
      </p:cViewPr>
      <p:guideLst>
        <p:guide orient="horz" pos="2315"/>
        <p:guide orient="horz" pos="4535"/>
        <p:guide orient="horz" pos="3459"/>
        <p:guide orient="horz" pos="3220"/>
        <p:guide pos="723"/>
        <p:guide pos="34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848" y="-108"/>
      </p:cViewPr>
      <p:guideLst>
        <p:guide orient="horz" pos="3072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54" tIns="45426" rIns="90854" bIns="45426" numCol="1" anchor="t" anchorCtr="0" compatLnSpc="1">
            <a:prstTxWarp prst="textNoShape">
              <a:avLst/>
            </a:prstTxWarp>
          </a:bodyPr>
          <a:lstStyle>
            <a:lvl1pPr algn="l" defTabSz="908050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54" tIns="45426" rIns="90854" bIns="45426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64650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54" tIns="45426" rIns="90854" bIns="45426" numCol="1" anchor="b" anchorCtr="0" compatLnSpc="1">
            <a:prstTxWarp prst="textNoShape">
              <a:avLst/>
            </a:prstTxWarp>
          </a:bodyPr>
          <a:lstStyle>
            <a:lvl1pPr algn="l" defTabSz="908050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264650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54" tIns="45426" rIns="90854" bIns="45426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/>
            </a:lvl1pPr>
          </a:lstStyle>
          <a:p>
            <a:pPr>
              <a:defRPr/>
            </a:pPr>
            <a:fld id="{CE141B2C-26A0-463B-97A4-3BA8AB56163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54" tIns="45426" rIns="90854" bIns="45426" numCol="1" anchor="t" anchorCtr="0" compatLnSpc="1">
            <a:prstTxWarp prst="textNoShape">
              <a:avLst/>
            </a:prstTxWarp>
          </a:bodyPr>
          <a:lstStyle>
            <a:lvl1pPr algn="l" defTabSz="908050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54" tIns="45426" rIns="90854" bIns="45426" numCol="1" anchor="t" anchorCtr="0" compatLnSpc="1">
            <a:prstTxWarp prst="textNoShape">
              <a:avLst/>
            </a:prstTxWarp>
          </a:bodyPr>
          <a:lstStyle>
            <a:lvl1pPr algn="r" defTabSz="908050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590550" y="730250"/>
            <a:ext cx="5487988" cy="36591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33913"/>
            <a:ext cx="4891088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54" tIns="45426" rIns="90854" bIns="454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문자열 유형을 편집하려면 누르십시오</a:t>
            </a:r>
            <a:r>
              <a:rPr lang="en-US" altLang="ko-KR" noProof="0" smtClean="0"/>
              <a:t>.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세째 수준</a:t>
            </a:r>
          </a:p>
          <a:p>
            <a:pPr lvl="3"/>
            <a:r>
              <a:rPr lang="ko-KR" altLang="en-US" noProof="0" smtClean="0"/>
              <a:t>네째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64650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54" tIns="45426" rIns="90854" bIns="45426" numCol="1" anchor="b" anchorCtr="0" compatLnSpc="1">
            <a:prstTxWarp prst="textNoShape">
              <a:avLst/>
            </a:prstTxWarp>
          </a:bodyPr>
          <a:lstStyle>
            <a:lvl1pPr algn="l" defTabSz="908050">
              <a:defRPr sz="12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264650"/>
            <a:ext cx="28892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54" tIns="45426" rIns="90854" bIns="45426" numCol="1" anchor="b" anchorCtr="0" compatLnSpc="1">
            <a:prstTxWarp prst="textNoShape">
              <a:avLst/>
            </a:prstTxWarp>
          </a:bodyPr>
          <a:lstStyle>
            <a:lvl1pPr algn="r" defTabSz="908050">
              <a:defRPr sz="1200"/>
            </a:lvl1pPr>
          </a:lstStyle>
          <a:p>
            <a:pPr>
              <a:defRPr/>
            </a:pPr>
            <a:fld id="{13468304-D968-4829-A720-A9E9D521AB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1pPr>
    <a:lvl2pPr marL="514350" algn="l" rtl="0" eaLnBrk="0" fontAlgn="base" latinLnBrk="1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2pPr>
    <a:lvl3pPr marL="1028700" algn="l" rtl="0" eaLnBrk="0" fontAlgn="base" latinLnBrk="1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3pPr>
    <a:lvl4pPr marL="1543050" algn="l" rtl="0" eaLnBrk="0" fontAlgn="base" latinLnBrk="1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4pPr>
    <a:lvl5pPr marL="2057400" algn="l" rtl="0" eaLnBrk="0" fontAlgn="base" latinLnBrk="1" hangingPunct="0">
      <a:spcBef>
        <a:spcPct val="30000"/>
      </a:spcBef>
      <a:spcAft>
        <a:spcPct val="0"/>
      </a:spcAft>
      <a:defRPr kumimoji="1" sz="1400" kern="1200">
        <a:solidFill>
          <a:schemeClr val="tx1"/>
        </a:solidFill>
        <a:latin typeface="Times New Roman" pitchFamily="18" charset="0"/>
        <a:ea typeface="굴림" pitchFamily="50" charset="-127"/>
        <a:cs typeface="+mn-cs"/>
      </a:defRPr>
    </a:lvl5pPr>
    <a:lvl6pPr marL="2571750" algn="l" defTabSz="1028700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86100" algn="l" defTabSz="1028700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00450" algn="l" defTabSz="1028700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14800" algn="l" defTabSz="1028700" rtl="0" eaLnBrk="1" latinLnBrk="1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lIns="102870" tIns="51435" rIns="102870" bIns="51435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lIns="102870" tIns="51435" rIns="102870" bIns="51435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-</a:t>
            </a:r>
            <a:fld id="{B32606DE-3FA6-4197-B20E-F649EB69F256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-</a:t>
            </a:r>
          </a:p>
        </p:txBody>
      </p:sp>
    </p:spTree>
  </p:cSld>
  <p:clrMapOvr>
    <a:masterClrMapping/>
  </p:clrMapOvr>
  <p:transition>
    <p:pull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830979" y="288371"/>
            <a:ext cx="2430304" cy="6144101"/>
          </a:xfrm>
          <a:prstGeom prst="rect">
            <a:avLst/>
          </a:prstGeom>
        </p:spPr>
        <p:txBody>
          <a:bodyPr vert="eaVert" lIns="102870" tIns="51435" rIns="102870" bIns="51435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40067" y="288371"/>
            <a:ext cx="7110889" cy="6144101"/>
          </a:xfrm>
          <a:prstGeom prst="rect">
            <a:avLst/>
          </a:prstGeom>
        </p:spPr>
        <p:txBody>
          <a:bodyPr vert="eaVert" lIns="102870" tIns="51435" rIns="102870" bIns="51435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-</a:t>
            </a:r>
            <a:fld id="{7D5DEEF8-8652-475A-BC37-40AA2AFB5424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-</a:t>
            </a:r>
          </a:p>
        </p:txBody>
      </p:sp>
    </p:spTree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53232" y="4627245"/>
            <a:ext cx="9181148" cy="1430179"/>
          </a:xfrm>
          <a:prstGeom prst="rect">
            <a:avLst/>
          </a:prstGeom>
        </p:spPr>
        <p:txBody>
          <a:bodyPr lIns="102870" tIns="51435" rIns="102870" bIns="51435" anchor="t"/>
          <a:lstStyle>
            <a:lvl1pPr algn="l">
              <a:defRPr sz="45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53232" y="3052049"/>
            <a:ext cx="9181148" cy="1575196"/>
          </a:xfrm>
          <a:prstGeom prst="rect">
            <a:avLst/>
          </a:prstGeom>
        </p:spPr>
        <p:txBody>
          <a:bodyPr lIns="102870" tIns="51435" rIns="102870" bIns="51435" anchor="b"/>
          <a:lstStyle>
            <a:lvl1pPr marL="0" indent="0">
              <a:buNone/>
              <a:defRPr sz="2300"/>
            </a:lvl1pPr>
            <a:lvl2pPr marL="514350" indent="0">
              <a:buNone/>
              <a:defRPr sz="2000"/>
            </a:lvl2pPr>
            <a:lvl3pPr marL="1028700" indent="0">
              <a:buNone/>
              <a:defRPr sz="1800"/>
            </a:lvl3pPr>
            <a:lvl4pPr marL="1543050" indent="0">
              <a:buNone/>
              <a:defRPr sz="1600"/>
            </a:lvl4pPr>
            <a:lvl5pPr marL="2057400" indent="0">
              <a:buNone/>
              <a:defRPr sz="1600"/>
            </a:lvl5pPr>
            <a:lvl6pPr marL="2571750" indent="0">
              <a:buNone/>
              <a:defRPr sz="1600"/>
            </a:lvl6pPr>
            <a:lvl7pPr marL="3086100" indent="0">
              <a:buNone/>
              <a:defRPr sz="1600"/>
            </a:lvl7pPr>
            <a:lvl8pPr marL="3600450" indent="0">
              <a:buNone/>
              <a:defRPr sz="1600"/>
            </a:lvl8pPr>
            <a:lvl9pPr marL="4114800" indent="0">
              <a:buNone/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-</a:t>
            </a:r>
            <a:fld id="{09DB8674-FBFD-423E-B849-77517E16484A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-</a:t>
            </a:r>
          </a:p>
        </p:txBody>
      </p:sp>
    </p:spTree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lIns="102870" tIns="51435" rIns="102870" bIns="51435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40068" y="1680211"/>
            <a:ext cx="4770596" cy="4752261"/>
          </a:xfrm>
          <a:prstGeom prst="rect">
            <a:avLst/>
          </a:prstGeom>
        </p:spPr>
        <p:txBody>
          <a:bodyPr lIns="102870" tIns="51435" rIns="102870" bIns="51435"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90686" y="1680211"/>
            <a:ext cx="4770596" cy="4752261"/>
          </a:xfrm>
          <a:prstGeom prst="rect">
            <a:avLst/>
          </a:prstGeom>
        </p:spPr>
        <p:txBody>
          <a:bodyPr lIns="102870" tIns="51435" rIns="102870" bIns="51435"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-</a:t>
            </a:r>
            <a:fld id="{979EB028-C133-4395-B1D5-B1F0B72E8CB0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-</a:t>
            </a:r>
          </a:p>
        </p:txBody>
      </p:sp>
    </p:spTree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lIns="102870" tIns="51435" rIns="102870" bIns="51435"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0068" y="1611869"/>
            <a:ext cx="4772472" cy="671750"/>
          </a:xfrm>
          <a:prstGeom prst="rect">
            <a:avLst/>
          </a:prstGeom>
        </p:spPr>
        <p:txBody>
          <a:bodyPr lIns="102870" tIns="51435" rIns="102870" bIns="51435"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0068" y="2283619"/>
            <a:ext cx="4772472" cy="4148852"/>
          </a:xfrm>
          <a:prstGeom prst="rect">
            <a:avLst/>
          </a:prstGeom>
        </p:spPr>
        <p:txBody>
          <a:bodyPr lIns="102870" tIns="51435" rIns="102870" bIns="51435"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486936" y="1611869"/>
            <a:ext cx="4774347" cy="671750"/>
          </a:xfrm>
          <a:prstGeom prst="rect">
            <a:avLst/>
          </a:prstGeom>
        </p:spPr>
        <p:txBody>
          <a:bodyPr lIns="102870" tIns="51435" rIns="102870" bIns="51435" anchor="b"/>
          <a:lstStyle>
            <a:lvl1pPr marL="0" indent="0">
              <a:buNone/>
              <a:defRPr sz="2700" b="1"/>
            </a:lvl1pPr>
            <a:lvl2pPr marL="514350" indent="0">
              <a:buNone/>
              <a:defRPr sz="2300" b="1"/>
            </a:lvl2pPr>
            <a:lvl3pPr marL="1028700" indent="0">
              <a:buNone/>
              <a:defRPr sz="2000" b="1"/>
            </a:lvl3pPr>
            <a:lvl4pPr marL="1543050" indent="0">
              <a:buNone/>
              <a:defRPr sz="1800" b="1"/>
            </a:lvl4pPr>
            <a:lvl5pPr marL="2057400" indent="0">
              <a:buNone/>
              <a:defRPr sz="1800" b="1"/>
            </a:lvl5pPr>
            <a:lvl6pPr marL="2571750" indent="0">
              <a:buNone/>
              <a:defRPr sz="1800" b="1"/>
            </a:lvl6pPr>
            <a:lvl7pPr marL="3086100" indent="0">
              <a:buNone/>
              <a:defRPr sz="1800" b="1"/>
            </a:lvl7pPr>
            <a:lvl8pPr marL="3600450" indent="0">
              <a:buNone/>
              <a:defRPr sz="1800" b="1"/>
            </a:lvl8pPr>
            <a:lvl9pPr marL="4114800" indent="0">
              <a:buNone/>
              <a:defRPr sz="18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486936" y="2283619"/>
            <a:ext cx="4774347" cy="4148852"/>
          </a:xfrm>
          <a:prstGeom prst="rect">
            <a:avLst/>
          </a:prstGeom>
        </p:spPr>
        <p:txBody>
          <a:bodyPr lIns="102870" tIns="51435" rIns="102870" bIns="51435"/>
          <a:lstStyle>
            <a:lvl1pPr>
              <a:defRPr sz="2700"/>
            </a:lvl1pPr>
            <a:lvl2pPr>
              <a:defRPr sz="23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-</a:t>
            </a:r>
            <a:fld id="{9C3DA1B9-6F6A-49E2-883C-42C4A905E169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-</a:t>
            </a:r>
          </a:p>
        </p:txBody>
      </p:sp>
    </p:spTree>
  </p:cSld>
  <p:clrMapOvr>
    <a:masterClrMapping/>
  </p:clrMapOvr>
  <p:transition>
    <p:pull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lIns="102870" tIns="51435" rIns="102870" bIns="51435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-</a:t>
            </a:r>
            <a:fld id="{BABD58E1-9698-49C3-8E53-F68F15529A56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-</a:t>
            </a:r>
          </a:p>
        </p:txBody>
      </p:sp>
    </p:spTree>
  </p:cSld>
  <p:clrMapOvr>
    <a:masterClrMapping/>
  </p:clrMapOvr>
  <p:transition>
    <p:pull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-</a:t>
            </a:r>
            <a:fld id="{7E141A5A-09D0-425B-B520-F3B8F35947E4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-</a:t>
            </a:r>
          </a:p>
        </p:txBody>
      </p:sp>
    </p:spTree>
  </p:cSld>
  <p:clrMapOvr>
    <a:masterClrMapping/>
  </p:clrMapOvr>
  <p:transition>
    <p:pull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0068" y="286702"/>
            <a:ext cx="3553570" cy="1220153"/>
          </a:xfrm>
          <a:prstGeom prst="rect">
            <a:avLst/>
          </a:prstGeom>
        </p:spPr>
        <p:txBody>
          <a:bodyPr lIns="102870" tIns="51435" rIns="102870" bIns="51435" anchor="b"/>
          <a:lstStyle>
            <a:lvl1pPr algn="l">
              <a:defRPr sz="23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23028" y="286703"/>
            <a:ext cx="6038255" cy="6145769"/>
          </a:xfrm>
          <a:prstGeom prst="rect">
            <a:avLst/>
          </a:prstGeom>
        </p:spPr>
        <p:txBody>
          <a:bodyPr lIns="102870" tIns="51435" rIns="102870" bIns="51435"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540068" y="1506856"/>
            <a:ext cx="3553570" cy="4925616"/>
          </a:xfrm>
          <a:prstGeom prst="rect">
            <a:avLst/>
          </a:prstGeom>
        </p:spPr>
        <p:txBody>
          <a:bodyPr lIns="102870" tIns="51435" rIns="102870" bIns="51435"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-</a:t>
            </a:r>
            <a:fld id="{5AA33EEA-C65E-4517-8CE8-A38C0143C879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-</a:t>
            </a:r>
          </a:p>
        </p:txBody>
      </p:sp>
    </p:spTree>
  </p:cSld>
  <p:clrMapOvr>
    <a:masterClrMapping/>
  </p:clrMapOvr>
  <p:transition>
    <p:pull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117140" y="5040630"/>
            <a:ext cx="6480810" cy="595075"/>
          </a:xfrm>
          <a:prstGeom prst="rect">
            <a:avLst/>
          </a:prstGeom>
        </p:spPr>
        <p:txBody>
          <a:bodyPr lIns="102870" tIns="51435" rIns="102870" bIns="51435" anchor="b"/>
          <a:lstStyle>
            <a:lvl1pPr algn="l">
              <a:defRPr sz="23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117140" y="643414"/>
            <a:ext cx="6480810" cy="4320540"/>
          </a:xfrm>
          <a:prstGeom prst="rect">
            <a:avLst/>
          </a:prstGeom>
        </p:spPr>
        <p:txBody>
          <a:bodyPr lIns="102870" tIns="51435" rIns="102870" bIns="51435"/>
          <a:lstStyle>
            <a:lvl1pPr marL="0" indent="0">
              <a:buNone/>
              <a:defRPr sz="3600"/>
            </a:lvl1pPr>
            <a:lvl2pPr marL="514350" indent="0">
              <a:buNone/>
              <a:defRPr sz="3200"/>
            </a:lvl2pPr>
            <a:lvl3pPr marL="1028700" indent="0">
              <a:buNone/>
              <a:defRPr sz="2700"/>
            </a:lvl3pPr>
            <a:lvl4pPr marL="1543050" indent="0">
              <a:buNone/>
              <a:defRPr sz="2300"/>
            </a:lvl4pPr>
            <a:lvl5pPr marL="2057400" indent="0">
              <a:buNone/>
              <a:defRPr sz="2300"/>
            </a:lvl5pPr>
            <a:lvl6pPr marL="2571750" indent="0">
              <a:buNone/>
              <a:defRPr sz="2300"/>
            </a:lvl6pPr>
            <a:lvl7pPr marL="3086100" indent="0">
              <a:buNone/>
              <a:defRPr sz="2300"/>
            </a:lvl7pPr>
            <a:lvl8pPr marL="3600450" indent="0">
              <a:buNone/>
              <a:defRPr sz="2300"/>
            </a:lvl8pPr>
            <a:lvl9pPr marL="4114800" indent="0">
              <a:buNone/>
              <a:defRPr sz="23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117140" y="5635705"/>
            <a:ext cx="6480810" cy="845105"/>
          </a:xfrm>
          <a:prstGeom prst="rect">
            <a:avLst/>
          </a:prstGeom>
        </p:spPr>
        <p:txBody>
          <a:bodyPr lIns="102870" tIns="51435" rIns="102870" bIns="51435"/>
          <a:lstStyle>
            <a:lvl1pPr marL="0" indent="0">
              <a:buNone/>
              <a:defRPr sz="1600"/>
            </a:lvl1pPr>
            <a:lvl2pPr marL="514350" indent="0">
              <a:buNone/>
              <a:defRPr sz="1400"/>
            </a:lvl2pPr>
            <a:lvl3pPr marL="1028700" indent="0">
              <a:buNone/>
              <a:defRPr sz="1100"/>
            </a:lvl3pPr>
            <a:lvl4pPr marL="1543050" indent="0">
              <a:buNone/>
              <a:defRPr sz="1000"/>
            </a:lvl4pPr>
            <a:lvl5pPr marL="2057400" indent="0">
              <a:buNone/>
              <a:defRPr sz="1000"/>
            </a:lvl5pPr>
            <a:lvl6pPr marL="2571750" indent="0">
              <a:buNone/>
              <a:defRPr sz="1000"/>
            </a:lvl6pPr>
            <a:lvl7pPr marL="3086100" indent="0">
              <a:buNone/>
              <a:defRPr sz="1000"/>
            </a:lvl7pPr>
            <a:lvl8pPr marL="3600450" indent="0">
              <a:buNone/>
              <a:defRPr sz="1000"/>
            </a:lvl8pPr>
            <a:lvl9pPr marL="41148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-</a:t>
            </a:r>
            <a:fld id="{A710A390-7C21-4E49-9D85-43D14718C0E5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-</a:t>
            </a:r>
          </a:p>
        </p:txBody>
      </p:sp>
    </p:spTree>
  </p:cSld>
  <p:clrMapOvr>
    <a:masterClrMapping/>
  </p:clrMapOvr>
  <p:transition>
    <p:pull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0068" y="288370"/>
            <a:ext cx="9721215" cy="1200150"/>
          </a:xfrm>
          <a:prstGeom prst="rect">
            <a:avLst/>
          </a:prstGeom>
        </p:spPr>
        <p:txBody>
          <a:bodyPr lIns="102870" tIns="51435" rIns="102870" bIns="51435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40068" y="1680211"/>
            <a:ext cx="9721215" cy="4752261"/>
          </a:xfrm>
          <a:prstGeom prst="rect">
            <a:avLst/>
          </a:prstGeom>
        </p:spPr>
        <p:txBody>
          <a:bodyPr vert="eaVert" lIns="102870" tIns="51435" rIns="102870" bIns="51435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-</a:t>
            </a:r>
            <a:fld id="{FB149EE4-52AC-4E26-B504-24DE68451994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-</a:t>
            </a:r>
          </a:p>
        </p:txBody>
      </p:sp>
    </p:spTree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6880860"/>
            <a:ext cx="10801350" cy="32004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02870" tIns="51435" rIns="102870" bIns="51435" anchor="ctr"/>
          <a:lstStyle/>
          <a:p>
            <a:pPr>
              <a:defRPr/>
            </a:pPr>
            <a:endParaRPr lang="ko-KR" altLang="ko-KR" sz="2700" dirty="0">
              <a:latin typeface="굴림" pitchFamily="50" charset="-127"/>
            </a:endParaRPr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413385"/>
            <a:ext cx="10801350" cy="486728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02870" tIns="51435" rIns="102870" bIns="51435" anchor="ctr"/>
          <a:lstStyle/>
          <a:p>
            <a:pPr algn="r">
              <a:defRPr/>
            </a:pPr>
            <a:endParaRPr lang="ko-KR" altLang="ko-KR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991249" y="6879194"/>
            <a:ext cx="810101" cy="32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2870" tIns="51435" rIns="102870" bIns="51435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ko-KR"/>
              <a:t>-</a:t>
            </a:r>
            <a:fld id="{3B9EB41B-6730-4695-AE14-3AD1B5A15224}" type="slidenum">
              <a:rPr lang="en-US" altLang="ko-KR"/>
              <a:pPr>
                <a:defRPr/>
              </a:pPr>
              <a:t>‹#›</a:t>
            </a:fld>
            <a:r>
              <a:rPr lang="en-US" altLang="ko-KR"/>
              <a:t>-</a:t>
            </a: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9451181" y="0"/>
            <a:ext cx="1350169" cy="400050"/>
          </a:xfrm>
          <a:prstGeom prst="rect">
            <a:avLst/>
          </a:prstGeom>
          <a:solidFill>
            <a:schemeClr val="accent2"/>
          </a:solidFill>
          <a:ln w="38100" cmpd="dbl">
            <a:noFill/>
            <a:miter lim="800000"/>
            <a:headEnd/>
            <a:tailEnd/>
          </a:ln>
          <a:effectLst/>
        </p:spPr>
        <p:txBody>
          <a:bodyPr lIns="103584" tIns="51793" rIns="103584" bIns="51793" anchor="ctr"/>
          <a:lstStyle/>
          <a:p>
            <a:pPr algn="r">
              <a:lnSpc>
                <a:spcPct val="90000"/>
              </a:lnSpc>
              <a:defRPr/>
            </a:pPr>
            <a:r>
              <a:rPr kumimoji="0" lang="en-US" altLang="ko-KR" i="1" dirty="0">
                <a:solidFill>
                  <a:schemeClr val="bg1"/>
                </a:solidFill>
                <a:latin typeface="휴먼엑스포" pitchFamily="18" charset="-127"/>
                <a:ea typeface="휴먼엑스포" pitchFamily="18" charset="-127"/>
              </a:rPr>
              <a:t>5</a:t>
            </a:r>
            <a:r>
              <a:rPr kumimoji="0" lang="ko-KR" altLang="en-US" i="1" dirty="0">
                <a:solidFill>
                  <a:schemeClr val="bg1"/>
                </a:solidFill>
                <a:latin typeface="휴먼엑스포" pitchFamily="18" charset="-127"/>
                <a:ea typeface="휴먼엑스포" pitchFamily="18" charset="-127"/>
              </a:rPr>
              <a:t>장 리더십</a:t>
            </a:r>
          </a:p>
        </p:txBody>
      </p:sp>
      <p:sp>
        <p:nvSpPr>
          <p:cNvPr id="1030" name="Text Box 6"/>
          <p:cNvSpPr txBox="1">
            <a:spLocks noChangeArrowheads="1"/>
          </p:cNvSpPr>
          <p:nvPr userDrawn="1"/>
        </p:nvSpPr>
        <p:spPr bwMode="auto">
          <a:xfrm>
            <a:off x="208766" y="6877526"/>
            <a:ext cx="1206421" cy="319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2870" tIns="51435" rIns="102870" bIns="51435">
            <a:spAutoFit/>
          </a:bodyPr>
          <a:lstStyle/>
          <a:p>
            <a:pPr>
              <a:defRPr/>
            </a:pPr>
            <a:r>
              <a:rPr lang="ko-KR" altLang="en-US" sz="1400" dirty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박영사 </a:t>
            </a:r>
            <a:r>
              <a:rPr lang="en-US" altLang="ko-KR" sz="1400" dirty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2009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>
    <p:pull dir="r"/>
  </p:transition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굴림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굴림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굴림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굴림" pitchFamily="50" charset="-127"/>
        </a:defRPr>
      </a:lvl5pPr>
      <a:lvl6pPr marL="514350" algn="ctr" rtl="0" fontAlgn="base" latinLnBrk="1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굴림" pitchFamily="50" charset="-127"/>
        </a:defRPr>
      </a:lvl6pPr>
      <a:lvl7pPr marL="1028700" algn="ctr" rtl="0" fontAlgn="base" latinLnBrk="1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굴림" pitchFamily="50" charset="-127"/>
        </a:defRPr>
      </a:lvl7pPr>
      <a:lvl8pPr marL="1543050" algn="ctr" rtl="0" fontAlgn="base" latinLnBrk="1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굴림" pitchFamily="50" charset="-127"/>
        </a:defRPr>
      </a:lvl8pPr>
      <a:lvl9pPr marL="2057400" algn="ctr" rtl="0" fontAlgn="base" latinLnBrk="1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itchFamily="18" charset="0"/>
          <a:ea typeface="굴림" pitchFamily="50" charset="-127"/>
        </a:defRPr>
      </a:lvl9pPr>
    </p:titleStyle>
    <p:bodyStyle>
      <a:lvl1pPr marL="385763" indent="-385763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600">
          <a:solidFill>
            <a:schemeClr val="tx1"/>
          </a:solidFill>
          <a:latin typeface="+mn-lt"/>
          <a:ea typeface="+mn-ea"/>
          <a:cs typeface="+mn-cs"/>
        </a:defRPr>
      </a:lvl1pPr>
      <a:lvl2pPr marL="835819" indent="-321469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285875" indent="-257175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700">
          <a:solidFill>
            <a:schemeClr val="tx1"/>
          </a:solidFill>
          <a:latin typeface="+mn-lt"/>
          <a:ea typeface="+mn-ea"/>
        </a:defRPr>
      </a:lvl3pPr>
      <a:lvl4pPr marL="1800225" indent="-257175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300">
          <a:solidFill>
            <a:schemeClr val="tx1"/>
          </a:solidFill>
          <a:latin typeface="+mn-lt"/>
          <a:ea typeface="+mn-ea"/>
        </a:defRPr>
      </a:lvl4pPr>
      <a:lvl5pPr marL="2314575" indent="-257175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5pPr>
      <a:lvl6pPr marL="2828925" indent="-257175" algn="l" rtl="0" fontAlgn="base" latinLnBrk="1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6pPr>
      <a:lvl7pPr marL="3343275" indent="-257175" algn="l" rtl="0" fontAlgn="base" latinLnBrk="1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7pPr>
      <a:lvl8pPr marL="3857625" indent="-257175" algn="l" rtl="0" fontAlgn="base" latinLnBrk="1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8pPr>
      <a:lvl9pPr marL="4371975" indent="-257175" algn="l" rtl="0" fontAlgn="base" latinLnBrk="1">
        <a:spcBef>
          <a:spcPct val="20000"/>
        </a:spcBef>
        <a:spcAft>
          <a:spcPct val="0"/>
        </a:spcAft>
        <a:buChar char="»"/>
        <a:defRPr kumimoji="1" sz="23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102870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algn="l" defTabSz="102870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algn="l" defTabSz="102870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43050" algn="l" defTabSz="102870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algn="l" defTabSz="102870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algn="l" defTabSz="102870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86100" algn="l" defTabSz="102870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algn="l" defTabSz="102870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14800" algn="l" defTabSz="1028700" rtl="0" eaLnBrk="1" latinLnBrk="1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b="1" smtClean="0">
                <a:latin typeface="맑은고딕"/>
              </a:rPr>
              <a:t>-</a:t>
            </a:r>
            <a:fld id="{EF0633B3-2C91-4D56-B482-7D5EA95230D3}" type="slidenum">
              <a:rPr lang="en-US" altLang="ko-KR" b="1" smtClean="0">
                <a:latin typeface="맑은고딕"/>
              </a:rPr>
              <a:pPr/>
              <a:t>0</a:t>
            </a:fld>
            <a:r>
              <a:rPr lang="en-US" altLang="ko-KR" b="1" smtClean="0">
                <a:latin typeface="맑은고딕"/>
              </a:rPr>
              <a:t>-</a:t>
            </a:r>
          </a:p>
        </p:txBody>
      </p:sp>
      <p:sp>
        <p:nvSpPr>
          <p:cNvPr id="34" name="제목 1"/>
          <p:cNvSpPr>
            <a:spLocks noGrp="1"/>
          </p:cNvSpPr>
          <p:nvPr/>
        </p:nvSpPr>
        <p:spPr bwMode="auto">
          <a:xfrm>
            <a:off x="1115765" y="2616994"/>
            <a:ext cx="8571696" cy="1398509"/>
          </a:xfrm>
          <a:prstGeom prst="rect">
            <a:avLst/>
          </a:prstGeom>
          <a:gradFill rotWithShape="1">
            <a:gsLst>
              <a:gs pos="0">
                <a:srgbClr val="8080FF"/>
              </a:gs>
              <a:gs pos="50000">
                <a:srgbClr val="B3B3FF"/>
              </a:gs>
              <a:gs pos="100000">
                <a:srgbClr val="DADA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102870" tIns="51435" rIns="102870" bIns="51435" anchor="ctr"/>
          <a:lstStyle/>
          <a:p>
            <a:pPr eaLnBrk="0" hangingPunct="0"/>
            <a:r>
              <a:rPr lang="ko-KR" altLang="en-US" sz="3600" b="1" dirty="0" smtClean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제</a:t>
            </a:r>
            <a:r>
              <a:rPr lang="en-US" altLang="ko-KR" sz="3600" b="1" dirty="0" smtClean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5</a:t>
            </a:r>
            <a:r>
              <a:rPr lang="ko-KR" altLang="en-US" sz="3600" b="1" dirty="0" smtClean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장 </a:t>
            </a:r>
            <a:endParaRPr lang="en-US" altLang="ko-KR" sz="3600" b="1" dirty="0" smtClean="0">
              <a:solidFill>
                <a:schemeClr val="tx2"/>
              </a:solidFill>
              <a:latin typeface="맑은 고딕" pitchFamily="50" charset="-127"/>
              <a:ea typeface="맑은 고딕" pitchFamily="50" charset="-127"/>
            </a:endParaRPr>
          </a:p>
          <a:p>
            <a:pPr eaLnBrk="0" hangingPunct="0"/>
            <a:r>
              <a:rPr lang="ko-KR" altLang="en-US" sz="3600" b="1" dirty="0" smtClean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리더</a:t>
            </a:r>
            <a:r>
              <a:rPr lang="ko-KR" altLang="en-US" sz="3600" b="1" dirty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십</a:t>
            </a:r>
            <a:r>
              <a:rPr lang="ko-KR" altLang="en-US" sz="3600" b="1" dirty="0" smtClean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   </a:t>
            </a:r>
            <a:endParaRPr lang="ko-KR" altLang="en-US" sz="3600" b="1" dirty="0">
              <a:solidFill>
                <a:schemeClr val="tx2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번호 개체 틀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  <a:fld id="{5F1510C1-09E8-4563-8C6A-6A079E6BDDEB}" type="slidenum">
              <a:rPr lang="en-US" altLang="ko-KR" b="1" smtClean="0">
                <a:latin typeface="맑은 고딕" pitchFamily="50" charset="-127"/>
                <a:ea typeface="맑은 고딕" pitchFamily="50" charset="-127"/>
              </a:rPr>
              <a:pPr/>
              <a:t>9</a:t>
            </a:fld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</a:p>
        </p:txBody>
      </p:sp>
      <p:sp>
        <p:nvSpPr>
          <p:cNvPr id="12291" name="직사각형 3"/>
          <p:cNvSpPr>
            <a:spLocks noChangeArrowheads="1"/>
          </p:cNvSpPr>
          <p:nvPr/>
        </p:nvSpPr>
        <p:spPr bwMode="auto">
          <a:xfrm>
            <a:off x="675085" y="848440"/>
            <a:ext cx="9788723" cy="5752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2870" tIns="51435" rIns="102870" bIns="51435">
            <a:spAutoFit/>
          </a:bodyPr>
          <a:lstStyle/>
          <a:p>
            <a:pPr algn="l"/>
            <a:r>
              <a:rPr lang="en-US" altLang="ko-KR" sz="1800" b="1" dirty="0">
                <a:latin typeface="맑은 고딕" pitchFamily="50" charset="-127"/>
                <a:ea typeface="맑은 고딕" pitchFamily="50" charset="-127"/>
              </a:rPr>
              <a:t>2. </a:t>
            </a:r>
            <a:r>
              <a:rPr lang="ko-KR" altLang="en-US" sz="1800" b="1" dirty="0">
                <a:latin typeface="맑은 고딕" pitchFamily="50" charset="-127"/>
                <a:ea typeface="맑은 고딕" pitchFamily="50" charset="-127"/>
              </a:rPr>
              <a:t>지배구조와 사회적 책임 </a:t>
            </a:r>
            <a:r>
              <a:rPr lang="en-US" altLang="ko-KR" sz="1800" b="1" dirty="0">
                <a:latin typeface="맑은 고딕" pitchFamily="50" charset="-127"/>
                <a:ea typeface="맑은 고딕" pitchFamily="50" charset="-127"/>
              </a:rPr>
              <a:t>(50</a:t>
            </a:r>
            <a:r>
              <a:rPr lang="ko-KR" altLang="en-US" sz="1800" b="1" dirty="0">
                <a:latin typeface="맑은 고딕" pitchFamily="50" charset="-127"/>
                <a:ea typeface="맑은 고딕" pitchFamily="50" charset="-127"/>
              </a:rPr>
              <a:t>점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algn="l"/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  <a:p>
            <a:pPr algn="l"/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조직의 지배구조 시스템을 기술하시오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조직이 어떻게 사회적 책임을 인식하고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윤리적 사업수행을 보장하는가를 기술하시오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여기에는 다음과 같은 세부항목에 대한 응답을 포함해야 한다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1)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조직의 지배구조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(1)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조직은 지배구조 시스템의 다음의 주요 사항을 어떻게 검토하고 완수하는가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algn="l"/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∙ 경영활동과 재무에 대한 책무</a:t>
            </a:r>
          </a:p>
          <a:p>
            <a:pPr algn="l"/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∙ 이사회 멤버에 대한 운영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선발 및 공개방침에 있어서의 투명성</a:t>
            </a:r>
          </a:p>
          <a:p>
            <a:pPr algn="l"/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∙ 내부와 외부 감사의 독립성</a:t>
            </a:r>
          </a:p>
          <a:p>
            <a:pPr algn="l"/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∙ 이해관계자와 주주의 권익 보호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(2)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최고경영자를 포함한 경영진의 성과를 어떻게 평가하는가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이사회의 성과를 어떻게 평가하는가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경영진과 이사회는 이 성과검토 사항을 리더십의 효과성과 리더십 시스템을 개선하는데 어떻게 활용하는가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2)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합법적 및 윤리적 사업수행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(1)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조직의 제품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서비스 및 운영이 사회에 미치는 부정적 영향을 어떻게 인식하고 대처하는가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규제 및 법적 요구사항에 충분히 대응하기 위한 주요 프로세스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척도 및 세부목표는 무엇인가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제품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서비스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운영에 관련된 위험 및 </a:t>
            </a:r>
            <a:r>
              <a:rPr lang="ko-KR" altLang="en-US" b="1" dirty="0" err="1">
                <a:latin typeface="맑은 고딕" pitchFamily="50" charset="-127"/>
                <a:ea typeface="맑은 고딕" pitchFamily="50" charset="-127"/>
              </a:rPr>
              <a:t>제조물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 책임에 대한 조직의 주요 대응 프로세스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척도 및 세부목표를 포함하시오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(2)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조직은 모든 이해관계자와의 상호활동에서 윤리적인 사업수행을 어떻게 촉진하고 보장하는가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조직의 윤리적 사업수행을 모니터링 할 수 있는 주요 프로세스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척도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지표는 무엇인가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윤리적 사업수행의 위반에 어떻게 대응하는가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3)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사회 공헌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(1)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조직은 지역사회와 사회공동체를 어떻게 파악하며 참여와 지원을 위한 중점대상을 어떻게 결정하는가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조직의 경영진과 종업원들이 주요 지역사회 및 사회공동체를 어떻게 지원하고 활동하는가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조직의 경영진과 종업원들이 지역사회와 사회공동체를 향상시키기 위한 공헌활동을 포함하시오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</p:spTree>
  </p:cSld>
  <p:clrMapOvr>
    <a:masterClrMapping/>
  </p:clrMapOvr>
  <p:transition>
    <p:pull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슬라이드 번호 개체 틀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  <a:fld id="{2B000318-6F0B-44F2-AC86-7BA068A9ACC0}" type="slidenum">
              <a:rPr lang="en-US" altLang="ko-KR" b="1" smtClean="0">
                <a:latin typeface="맑은 고딕" pitchFamily="50" charset="-127"/>
                <a:ea typeface="맑은 고딕" pitchFamily="50" charset="-127"/>
              </a:rPr>
              <a:pPr/>
              <a:t>10</a:t>
            </a:fld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</a:p>
        </p:txBody>
      </p:sp>
      <p:sp>
        <p:nvSpPr>
          <p:cNvPr id="13315" name="직사각형 2"/>
          <p:cNvSpPr>
            <a:spLocks noChangeArrowheads="1"/>
          </p:cNvSpPr>
          <p:nvPr/>
        </p:nvSpPr>
        <p:spPr bwMode="auto">
          <a:xfrm>
            <a:off x="759471" y="525066"/>
            <a:ext cx="9619952" cy="1427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2870" tIns="51435" rIns="102870" bIns="51435">
            <a:spAutoFit/>
          </a:bodyPr>
          <a:lstStyle/>
          <a:p>
            <a:pPr algn="l"/>
            <a:r>
              <a:rPr lang="en-US" altLang="ko-KR" sz="2000" b="1" dirty="0">
                <a:latin typeface="맑은 고딕" pitchFamily="50" charset="-127"/>
                <a:ea typeface="맑은 고딕" pitchFamily="50" charset="-127"/>
              </a:rPr>
              <a:t>Ⅶ. </a:t>
            </a:r>
            <a:r>
              <a:rPr lang="ko-KR" altLang="en-US" sz="2000" b="1" dirty="0">
                <a:latin typeface="맑은 고딕" pitchFamily="50" charset="-127"/>
                <a:ea typeface="맑은 고딕" pitchFamily="50" charset="-127"/>
              </a:rPr>
              <a:t>경영성과</a:t>
            </a:r>
            <a:r>
              <a:rPr lang="en-US" altLang="ko-KR" sz="2000" b="1" dirty="0">
                <a:latin typeface="맑은 고딕" pitchFamily="50" charset="-127"/>
                <a:ea typeface="맑은 고딕" pitchFamily="50" charset="-127"/>
              </a:rPr>
              <a:t>(450</a:t>
            </a:r>
            <a:r>
              <a:rPr lang="ko-KR" altLang="en-US" sz="2000" b="1" dirty="0">
                <a:latin typeface="맑은 고딕" pitchFamily="50" charset="-127"/>
                <a:ea typeface="맑은 고딕" pitchFamily="50" charset="-127"/>
              </a:rPr>
              <a:t>점</a:t>
            </a:r>
            <a:r>
              <a:rPr lang="en-US" altLang="ko-KR" sz="2000" b="1" dirty="0">
                <a:latin typeface="맑은 고딕" pitchFamily="50" charset="-127"/>
                <a:ea typeface="맑은 고딕" pitchFamily="50" charset="-127"/>
              </a:rPr>
              <a:t>) 						</a:t>
            </a:r>
            <a:r>
              <a:rPr lang="en-US" altLang="ko-KR" sz="1800" b="1" dirty="0">
                <a:latin typeface="맑은 고딕" pitchFamily="50" charset="-127"/>
                <a:ea typeface="맑은 고딕" pitchFamily="50" charset="-127"/>
              </a:rPr>
              <a:t>[</a:t>
            </a:r>
            <a:r>
              <a:rPr lang="ko-KR" altLang="en-US" sz="1800" b="1" dirty="0">
                <a:latin typeface="맑은 고딕" pitchFamily="50" charset="-127"/>
                <a:ea typeface="맑은 고딕" pitchFamily="50" charset="-127"/>
              </a:rPr>
              <a:t>결과</a:t>
            </a:r>
            <a:r>
              <a:rPr lang="en-US" altLang="ko-KR" sz="1800" b="1" dirty="0">
                <a:latin typeface="맑은 고딕" pitchFamily="50" charset="-127"/>
                <a:ea typeface="맑은 고딕" pitchFamily="50" charset="-127"/>
              </a:rPr>
              <a:t>]</a:t>
            </a:r>
            <a:endParaRPr lang="en-US" altLang="ko-KR" sz="2000" b="1" dirty="0">
              <a:latin typeface="맑은 고딕" pitchFamily="50" charset="-127"/>
              <a:ea typeface="맑은 고딕" pitchFamily="50" charset="-127"/>
            </a:endParaRPr>
          </a:p>
          <a:p>
            <a:pPr algn="l"/>
            <a:endParaRPr lang="en-US" altLang="ko-KR" sz="1800" b="1" dirty="0">
              <a:latin typeface="맑은 고딕" pitchFamily="50" charset="-127"/>
              <a:ea typeface="맑은 고딕" pitchFamily="50" charset="-127"/>
            </a:endParaRPr>
          </a:p>
          <a:p>
            <a:pPr algn="l"/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「경영성과」에서는 조직의 업무수행과 주요사업영역 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[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제품 및 서비스 성과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고객중시 성과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재무 및 마케팅 성과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인적자원 중시 성과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프로세스 성과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리더십 성과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]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에 대한 조직의 성과와 개선에 대하여 평가한다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또한 경쟁사와 대비한 상대적인 성과도 평가한다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.</a:t>
            </a:r>
          </a:p>
        </p:txBody>
      </p:sp>
      <p:sp>
        <p:nvSpPr>
          <p:cNvPr id="13316" name="직사각형 3"/>
          <p:cNvSpPr>
            <a:spLocks noChangeArrowheads="1"/>
          </p:cNvSpPr>
          <p:nvPr/>
        </p:nvSpPr>
        <p:spPr bwMode="auto">
          <a:xfrm>
            <a:off x="843856" y="2400300"/>
            <a:ext cx="9451181" cy="358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2870" tIns="51435" rIns="102870" bIns="51435">
            <a:spAutoFit/>
          </a:bodyPr>
          <a:lstStyle/>
          <a:p>
            <a:pPr algn="l"/>
            <a:r>
              <a:rPr lang="en-US" altLang="ko-KR" sz="1800" b="1" dirty="0">
                <a:latin typeface="맑은 고딕" pitchFamily="50" charset="-127"/>
                <a:ea typeface="맑은 고딕" pitchFamily="50" charset="-127"/>
              </a:rPr>
              <a:t>6. </a:t>
            </a:r>
            <a:r>
              <a:rPr lang="ko-KR" altLang="en-US" sz="1800" b="1" dirty="0">
                <a:latin typeface="맑은 고딕" pitchFamily="50" charset="-127"/>
                <a:ea typeface="맑은 고딕" pitchFamily="50" charset="-127"/>
              </a:rPr>
              <a:t>리더십 성과 </a:t>
            </a:r>
            <a:r>
              <a:rPr lang="en-US" altLang="ko-KR" sz="1800" b="1" dirty="0">
                <a:latin typeface="맑은 고딕" pitchFamily="50" charset="-127"/>
                <a:ea typeface="맑은 고딕" pitchFamily="50" charset="-127"/>
              </a:rPr>
              <a:t>(70</a:t>
            </a:r>
            <a:r>
              <a:rPr lang="ko-KR" altLang="en-US" sz="1800" b="1" dirty="0">
                <a:latin typeface="맑은 고딕" pitchFamily="50" charset="-127"/>
                <a:ea typeface="맑은 고딕" pitchFamily="50" charset="-127"/>
              </a:rPr>
              <a:t>점</a:t>
            </a:r>
            <a:r>
              <a:rPr lang="en-US" altLang="ko-KR" sz="1800" b="1" dirty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algn="l"/>
            <a:endParaRPr lang="en-US" altLang="ko-KR" sz="1800" b="1" dirty="0">
              <a:latin typeface="맑은 고딕" pitchFamily="50" charset="-127"/>
              <a:ea typeface="맑은 고딕" pitchFamily="50" charset="-127"/>
            </a:endParaRPr>
          </a:p>
          <a:p>
            <a:pPr algn="l"/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조직의 주요 지배구조 및 경영진 리더십의 결과를 기술하시오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여기에는 전략계획 달성의 증거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윤리적 사업수행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재무에 관한 책무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법 준수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사회공헌 등을 포함하고 비교자료를 제시하시오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/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  <a:p>
            <a:pPr algn="l"/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아래 사항에 대하여 데이터와 관련 정보를 제시하시오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/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1)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리더십과 사회적 책임 성과의 수준과 경향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(1)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조직의 전략과 실행계획의 달성에 관한 주요 척도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지표의 결과는 어떠한가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(2)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윤리적 사업수행의 주요 척도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지표의 결과는 어떠한가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윤리적 사업수행의 위반에 관한 핵심지표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척도를 포함하시오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(3)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대내외적 재무에 대한 책무의 주요 척도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지표의 현재 수준과 경향은 어떠한가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(4)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규제 및 법 준수에 관한 주요 척도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지표의 결과는 어떠한가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(5)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사회공헌에 관한 주요 척도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지표의 결과는 어떠한가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</a:t>
            </a:r>
          </a:p>
        </p:txBody>
      </p:sp>
    </p:spTree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  <a:fld id="{4AFF1834-939B-4975-A97A-E13E23F8B503}" type="slidenum">
              <a:rPr lang="en-US" altLang="ko-KR" b="1" smtClean="0">
                <a:latin typeface="맑은 고딕" pitchFamily="50" charset="-127"/>
                <a:ea typeface="맑은 고딕" pitchFamily="50" charset="-127"/>
              </a:rPr>
              <a:pPr/>
              <a:t>1</a:t>
            </a:fld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8461" y="1224186"/>
            <a:ext cx="9355544" cy="5292328"/>
          </a:xfrm>
          <a:noFill/>
          <a:ln>
            <a:miter lim="800000"/>
            <a:headEnd/>
            <a:tailEnd/>
          </a:ln>
        </p:spPr>
        <p:txBody>
          <a:bodyPr vert="horz" wrap="square" lIns="102870" tIns="51435" rIns="102870" bIns="51435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0000"/>
              </a:lnSpc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리더십의 본질과 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정의</a:t>
            </a:r>
            <a:endParaRPr lang="en-US" altLang="ko-KR" sz="2000" b="1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10000"/>
              </a:lnSpc>
            </a:pPr>
            <a:endParaRPr lang="ko-KR" altLang="en-US" sz="2000" b="1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10000"/>
              </a:lnSpc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리더십의 역할과 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책임</a:t>
            </a:r>
            <a:endParaRPr lang="en-US" altLang="ko-KR" sz="2000" b="1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10000"/>
              </a:lnSpc>
            </a:pPr>
            <a:endParaRPr lang="ko-KR" altLang="en-US" sz="2000" b="1" dirty="0" smtClean="0"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10000"/>
              </a:lnSpc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리더십 이론</a:t>
            </a:r>
          </a:p>
          <a:p>
            <a:pPr lvl="1">
              <a:lnSpc>
                <a:spcPct val="110000"/>
              </a:lnSpc>
            </a:pPr>
            <a:r>
              <a:rPr lang="ko-KR" altLang="en-US" sz="2000" b="1" dirty="0" smtClean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리더십 이론의 변천</a:t>
            </a:r>
          </a:p>
          <a:p>
            <a:pPr lvl="1">
              <a:lnSpc>
                <a:spcPct val="110000"/>
              </a:lnSpc>
            </a:pPr>
            <a:r>
              <a:rPr lang="ko-KR" altLang="en-US" sz="2000" b="1" dirty="0" smtClean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리더십 특성</a:t>
            </a:r>
          </a:p>
          <a:p>
            <a:pPr lvl="1">
              <a:lnSpc>
                <a:spcPct val="110000"/>
              </a:lnSpc>
            </a:pPr>
            <a:r>
              <a:rPr lang="ko-KR" altLang="en-US" sz="2000" b="1" dirty="0" smtClean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리더십 </a:t>
            </a:r>
            <a:r>
              <a:rPr lang="ko-KR" altLang="en-US" sz="2000" b="1" dirty="0" smtClean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구조</a:t>
            </a:r>
            <a:endParaRPr lang="en-US" altLang="ko-KR" sz="2000" b="1" dirty="0" smtClean="0">
              <a:solidFill>
                <a:schemeClr val="accent2"/>
              </a:solidFill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10000"/>
              </a:lnSpc>
            </a:pPr>
            <a:endParaRPr lang="ko-KR" altLang="en-US" sz="2000" b="1" dirty="0" smtClean="0">
              <a:solidFill>
                <a:schemeClr val="accent2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10000"/>
              </a:lnSpc>
            </a:pPr>
            <a:r>
              <a:rPr lang="ko-KR" altLang="en-US" sz="2000" b="1" dirty="0" err="1" smtClean="0">
                <a:latin typeface="맑은 고딕" pitchFamily="50" charset="-127"/>
                <a:ea typeface="맑은 고딕" pitchFamily="50" charset="-127"/>
              </a:rPr>
              <a:t>말콤볼드리지</a:t>
            </a: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 국가품질상에서의 리더십</a:t>
            </a:r>
          </a:p>
          <a:p>
            <a:pPr lvl="1">
              <a:lnSpc>
                <a:spcPct val="110000"/>
              </a:lnSpc>
            </a:pPr>
            <a:r>
              <a:rPr lang="ko-KR" altLang="en-US" sz="2000" b="1" dirty="0" smtClean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경영진의 리더십</a:t>
            </a:r>
          </a:p>
          <a:p>
            <a:pPr lvl="1">
              <a:lnSpc>
                <a:spcPct val="110000"/>
              </a:lnSpc>
            </a:pPr>
            <a:r>
              <a:rPr lang="ko-KR" altLang="en-US" sz="2000" b="1" dirty="0" smtClean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지배구조와 사회적 </a:t>
            </a:r>
            <a:r>
              <a:rPr lang="ko-KR" altLang="en-US" sz="2000" b="1" dirty="0" smtClean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책임</a:t>
            </a:r>
            <a:endParaRPr lang="en-US" altLang="ko-KR" sz="2000" b="1" dirty="0" smtClean="0">
              <a:solidFill>
                <a:schemeClr val="accent2"/>
              </a:solidFill>
              <a:latin typeface="맑은 고딕" pitchFamily="50" charset="-127"/>
              <a:ea typeface="맑은 고딕" pitchFamily="50" charset="-127"/>
            </a:endParaRPr>
          </a:p>
          <a:p>
            <a:pPr lvl="1">
              <a:lnSpc>
                <a:spcPct val="110000"/>
              </a:lnSpc>
            </a:pPr>
            <a:endParaRPr lang="ko-KR" altLang="en-US" sz="2000" b="1" dirty="0" smtClean="0">
              <a:solidFill>
                <a:schemeClr val="accent2"/>
              </a:solidFill>
              <a:latin typeface="맑은 고딕" pitchFamily="50" charset="-127"/>
              <a:ea typeface="맑은 고딕" pitchFamily="50" charset="-127"/>
            </a:endParaRPr>
          </a:p>
          <a:p>
            <a:pPr>
              <a:lnSpc>
                <a:spcPct val="110000"/>
              </a:lnSpc>
            </a:pPr>
            <a:r>
              <a:rPr lang="ko-KR" altLang="en-US" sz="2000" b="1" dirty="0" smtClean="0">
                <a:latin typeface="맑은 고딕" pitchFamily="50" charset="-127"/>
                <a:ea typeface="맑은 고딕" pitchFamily="50" charset="-127"/>
              </a:rPr>
              <a:t>종합사례</a:t>
            </a:r>
            <a:r>
              <a:rPr lang="en-US" altLang="ko-KR" sz="2000" b="1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000" b="1" dirty="0" smtClean="0">
                <a:solidFill>
                  <a:schemeClr val="accent2"/>
                </a:solidFill>
                <a:latin typeface="맑은 고딕" pitchFamily="50" charset="-127"/>
                <a:ea typeface="맑은 고딕" pitchFamily="50" charset="-127"/>
              </a:rPr>
              <a:t>리더십 명상록</a:t>
            </a:r>
          </a:p>
        </p:txBody>
      </p:sp>
      <p:sp>
        <p:nvSpPr>
          <p:cNvPr id="5" name="제목 1"/>
          <p:cNvSpPr>
            <a:spLocks noGrp="1"/>
          </p:cNvSpPr>
          <p:nvPr/>
        </p:nvSpPr>
        <p:spPr bwMode="auto">
          <a:xfrm>
            <a:off x="324417" y="273368"/>
            <a:ext cx="10010001" cy="830104"/>
          </a:xfrm>
          <a:prstGeom prst="rect">
            <a:avLst/>
          </a:prstGeom>
          <a:gradFill rotWithShape="1">
            <a:gsLst>
              <a:gs pos="0">
                <a:srgbClr val="8080FF"/>
              </a:gs>
              <a:gs pos="50000">
                <a:srgbClr val="B3B3FF"/>
              </a:gs>
              <a:gs pos="100000">
                <a:srgbClr val="DADA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102870" tIns="51435" rIns="102870" bIns="51435" anchor="ctr"/>
          <a:lstStyle/>
          <a:p>
            <a:pPr eaLnBrk="0" hangingPunct="0"/>
            <a:r>
              <a:rPr lang="ko-KR" altLang="en-US" sz="3600" b="1" dirty="0" smtClean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리더십 </a:t>
            </a:r>
            <a:endParaRPr lang="ko-KR" altLang="en-US" sz="3600" b="1" dirty="0">
              <a:solidFill>
                <a:schemeClr val="tx2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슬라이드 번호 개체 틀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  <a:fld id="{44C4A33F-D83E-41FD-84D3-C34C0D38B239}" type="slidenum">
              <a:rPr lang="en-US" altLang="ko-KR" b="1" smtClean="0">
                <a:latin typeface="맑은 고딕" pitchFamily="50" charset="-127"/>
                <a:ea typeface="맑은 고딕" pitchFamily="50" charset="-127"/>
              </a:rPr>
              <a:pPr/>
              <a:t>2</a:t>
            </a:fld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830729" y="316706"/>
            <a:ext cx="9181148" cy="713423"/>
          </a:xfrm>
          <a:prstGeom prst="rect">
            <a:avLst/>
          </a:prstGeom>
          <a:noFill/>
          <a:ln cap="flat" algn="ctr">
            <a:miter lim="800000"/>
            <a:headEnd/>
            <a:tailEnd/>
          </a:ln>
        </p:spPr>
        <p:txBody>
          <a:bodyPr lIns="102870" tIns="51435" rIns="102870" bIns="51435"/>
          <a:lstStyle/>
          <a:p>
            <a:pPr algn="l" eaLnBrk="0" hangingPunct="0">
              <a:defRPr/>
            </a:pPr>
            <a:r>
              <a:rPr lang="ko-KR" altLang="en-US" sz="3600" b="1" kern="0" dirty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  <a:cs typeface="+mj-cs"/>
              </a:rPr>
              <a:t>리더십의 개요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/>
        </p:nvGraphicFramePr>
        <p:xfrm>
          <a:off x="382168" y="1557226"/>
          <a:ext cx="9951957" cy="4843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8030"/>
                <a:gridCol w="6875897"/>
                <a:gridCol w="1538030"/>
              </a:tblGrid>
              <a:tr h="3893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내용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비고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672084">
                <a:tc rowSpan="2">
                  <a:txBody>
                    <a:bodyPr/>
                    <a:lstStyle/>
                    <a:p>
                      <a:pPr latinLnBrk="1"/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리더십의 정의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조직으로 하여금 자기의 비전을 갖게 하고 자기의 능력을 모두 쏟아 그 비전을 실현하게끔 하는 것</a:t>
                      </a:r>
                      <a:endParaRPr lang="en-US" altLang="ko-KR" sz="20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Warren </a:t>
                      </a:r>
                      <a:r>
                        <a:rPr lang="en-US" altLang="ko-KR" sz="2000" b="1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Bennis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672084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조직목적을 성취하기 위해 구성원들의 자발적 참여를 유도하는 영향력의 총체적 과정</a:t>
                      </a: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124815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리더십의 본질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리더십은</a:t>
                      </a:r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조직의 방향을 제시하는 지도력이다</a:t>
                      </a:r>
                      <a:endParaRPr lang="en-US" altLang="ko-KR" sz="20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리더십은 따르는 추종자가 있어야 한다</a:t>
                      </a:r>
                      <a:endParaRPr lang="en-US" altLang="ko-KR" sz="20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리더십은 경영성과의 실현을 통해 평가된다</a:t>
                      </a:r>
                      <a:endParaRPr lang="en-US" altLang="ko-KR" sz="20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리더십은 지위나 특권이 아니라 책임이다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20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!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96012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리더십에 대한 오해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리더는 선천적으로 타고난다</a:t>
                      </a:r>
                      <a:endParaRPr lang="en-US" altLang="ko-KR" sz="20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리더십은 조직의 최정상에만 존재한다</a:t>
                      </a:r>
                      <a:endParaRPr lang="en-US" altLang="ko-KR" sz="20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리더에겐 강력한 카리스마가 있어야 한다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endParaRPr lang="en-US" altLang="ko-KR" sz="20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algn="ctr" latinLnBrk="1"/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?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672084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리더십의 능력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개인차원 </a:t>
                      </a:r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신뢰감</a:t>
                      </a:r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lang="en-US" altLang="ko-KR" sz="20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20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대</a:t>
                      </a: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인관계 </a:t>
                      </a:r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신뢰성</a:t>
                      </a:r>
                      <a:endParaRPr lang="en-US" altLang="ko-KR" sz="20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>
                        <a:buFont typeface="Arial" pitchFamily="34" charset="0"/>
                        <a:buChar char="•"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구성원 관리 </a:t>
                      </a:r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권한위임</a:t>
                      </a:r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조직운영 </a:t>
                      </a:r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– </a:t>
                      </a: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방향설정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4</a:t>
                      </a: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차원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</a:tbl>
          </a:graphicData>
        </a:graphic>
      </p:graphicFrame>
      <p:sp>
        <p:nvSpPr>
          <p:cNvPr id="5" name="제목 1"/>
          <p:cNvSpPr>
            <a:spLocks noGrp="1"/>
          </p:cNvSpPr>
          <p:nvPr/>
        </p:nvSpPr>
        <p:spPr bwMode="auto">
          <a:xfrm>
            <a:off x="324417" y="273368"/>
            <a:ext cx="10010001" cy="830104"/>
          </a:xfrm>
          <a:prstGeom prst="rect">
            <a:avLst/>
          </a:prstGeom>
          <a:gradFill rotWithShape="1">
            <a:gsLst>
              <a:gs pos="0">
                <a:srgbClr val="8080FF"/>
              </a:gs>
              <a:gs pos="50000">
                <a:srgbClr val="B3B3FF"/>
              </a:gs>
              <a:gs pos="100000">
                <a:srgbClr val="DADA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102870" tIns="51435" rIns="102870" bIns="51435" anchor="ctr"/>
          <a:lstStyle/>
          <a:p>
            <a:pPr eaLnBrk="0" hangingPunct="0"/>
            <a:r>
              <a:rPr lang="ko-KR" altLang="en-US" sz="3600" b="1" dirty="0" smtClean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리더십의 개요 </a:t>
            </a:r>
            <a:endParaRPr lang="ko-KR" altLang="en-US" sz="3600" b="1" dirty="0">
              <a:solidFill>
                <a:schemeClr val="tx2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슬라이드 번호 개체 틀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  <a:fld id="{929083D3-55D5-43BA-AB63-7CD2BE396AC9}" type="slidenum">
              <a:rPr lang="en-US" altLang="ko-KR" b="1" smtClean="0">
                <a:latin typeface="맑은 고딕" pitchFamily="50" charset="-127"/>
                <a:ea typeface="맑은 고딕" pitchFamily="50" charset="-127"/>
              </a:rPr>
              <a:pPr/>
              <a:t>3</a:t>
            </a:fld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830729" y="316706"/>
            <a:ext cx="9181148" cy="713423"/>
          </a:xfrm>
          <a:prstGeom prst="rect">
            <a:avLst/>
          </a:prstGeom>
          <a:noFill/>
          <a:ln cap="flat" algn="ctr">
            <a:miter lim="800000"/>
            <a:headEnd/>
            <a:tailEnd/>
          </a:ln>
        </p:spPr>
        <p:txBody>
          <a:bodyPr lIns="102870" tIns="51435" rIns="102870" bIns="51435"/>
          <a:lstStyle/>
          <a:p>
            <a:pPr algn="l" eaLnBrk="0" hangingPunct="0">
              <a:defRPr/>
            </a:pPr>
            <a:r>
              <a:rPr lang="ko-KR" altLang="en-US" sz="3600" b="1" kern="0" dirty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  <a:cs typeface="+mj-cs"/>
              </a:rPr>
              <a:t>리더십 이론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297106" y="1350169"/>
          <a:ext cx="10037017" cy="50246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2680"/>
                <a:gridCol w="6404571"/>
                <a:gridCol w="2389766"/>
              </a:tblGrid>
              <a:tr h="576072"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내용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50000"/>
                        </a:lnSpc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비고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1376172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리더십 이론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특성이론 </a:t>
                      </a:r>
                      <a:endParaRPr lang="en-US" altLang="ko-KR" sz="20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행동이론</a:t>
                      </a:r>
                      <a:endParaRPr lang="en-US" altLang="ko-KR" sz="20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상황이론</a:t>
                      </a:r>
                      <a:endParaRPr lang="en-US" altLang="ko-KR" sz="20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최근의 새로운 이론</a:t>
                      </a: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이론 연구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2336292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리더십 특성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고객에 대한 </a:t>
                      </a:r>
                      <a:r>
                        <a:rPr lang="ko-KR" altLang="en-US" sz="2000" b="1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접근성</a:t>
                      </a:r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솔선수범과 정확한 지식의 결합</a:t>
                      </a:r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일에 대한 열정</a:t>
                      </a:r>
                      <a:endParaRPr lang="en-US" altLang="ko-KR" sz="20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도전적 목표</a:t>
                      </a:r>
                      <a:endParaRPr lang="en-US" altLang="ko-KR" sz="20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강력한 추진력</a:t>
                      </a:r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기업문화의 변혁</a:t>
                      </a:r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  <a:p>
                      <a:pPr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조직화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Curt </a:t>
                      </a:r>
                      <a:r>
                        <a:rPr lang="en-US" altLang="ko-KR" sz="2000" b="1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Reimann</a:t>
                      </a: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의 </a:t>
                      </a:r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7</a:t>
                      </a: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가지 기준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736092"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리더십 구조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조직 내부적 측면 </a:t>
                      </a:r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조직의 리더십</a:t>
                      </a:r>
                      <a:endParaRPr lang="en-US" altLang="ko-KR" sz="20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조직 외부적 측면 </a:t>
                      </a:r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: </a:t>
                      </a: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사회적 책임과 시민의식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r>
                        <a:rPr lang="en-US" altLang="ko-KR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MB</a:t>
                      </a:r>
                      <a:r>
                        <a:rPr lang="ko-KR" altLang="en-US" sz="20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상의 리더십</a:t>
                      </a:r>
                      <a:endParaRPr lang="ko-KR" altLang="en-US" sz="20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</a:tbl>
          </a:graphicData>
        </a:graphic>
      </p:graphicFrame>
      <p:sp>
        <p:nvSpPr>
          <p:cNvPr id="6" name="제목 1"/>
          <p:cNvSpPr>
            <a:spLocks noGrp="1"/>
          </p:cNvSpPr>
          <p:nvPr/>
        </p:nvSpPr>
        <p:spPr bwMode="auto">
          <a:xfrm>
            <a:off x="324417" y="273368"/>
            <a:ext cx="10010001" cy="830104"/>
          </a:xfrm>
          <a:prstGeom prst="rect">
            <a:avLst/>
          </a:prstGeom>
          <a:gradFill rotWithShape="1">
            <a:gsLst>
              <a:gs pos="0">
                <a:srgbClr val="8080FF"/>
              </a:gs>
              <a:gs pos="50000">
                <a:srgbClr val="B3B3FF"/>
              </a:gs>
              <a:gs pos="100000">
                <a:srgbClr val="DADA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102870" tIns="51435" rIns="102870" bIns="51435" anchor="ctr"/>
          <a:lstStyle/>
          <a:p>
            <a:pPr eaLnBrk="0" hangingPunct="0"/>
            <a:r>
              <a:rPr lang="ko-KR" altLang="en-US" sz="3600" b="1" dirty="0" smtClean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리더십이론  </a:t>
            </a:r>
            <a:endParaRPr lang="ko-KR" altLang="en-US" sz="3600" b="1" dirty="0">
              <a:solidFill>
                <a:schemeClr val="tx2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슬라이드 번호 개체 틀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  <a:fld id="{10E49F76-D9F7-4D88-816B-82B4F7DEAEA1}" type="slidenum">
              <a:rPr lang="en-US" altLang="ko-KR" b="1" smtClean="0">
                <a:latin typeface="맑은 고딕" pitchFamily="50" charset="-127"/>
                <a:ea typeface="맑은 고딕" pitchFamily="50" charset="-127"/>
              </a:rPr>
              <a:pPr/>
              <a:t>4</a:t>
            </a:fld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7542" y="2693149"/>
            <a:ext cx="5063133" cy="4047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1710" y="1156291"/>
            <a:ext cx="2447181" cy="1536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5061" y="1180982"/>
            <a:ext cx="4650581" cy="526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7175" name="그룹 15"/>
          <p:cNvGrpSpPr>
            <a:grpSpLocks/>
          </p:cNvGrpSpPr>
          <p:nvPr/>
        </p:nvGrpSpPr>
        <p:grpSpPr bwMode="auto">
          <a:xfrm>
            <a:off x="5485735" y="1861457"/>
            <a:ext cx="4894362" cy="603409"/>
            <a:chOff x="4643438" y="1784338"/>
            <a:chExt cx="4143404" cy="574680"/>
          </a:xfrm>
        </p:grpSpPr>
        <p:cxnSp>
          <p:nvCxnSpPr>
            <p:cNvPr id="7181" name="직선 연결선 10"/>
            <p:cNvCxnSpPr>
              <a:cxnSpLocks noChangeShapeType="1"/>
            </p:cNvCxnSpPr>
            <p:nvPr/>
          </p:nvCxnSpPr>
          <p:spPr bwMode="auto">
            <a:xfrm>
              <a:off x="4643438" y="2357430"/>
              <a:ext cx="4143404" cy="1588"/>
            </a:xfrm>
            <a:prstGeom prst="lin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</p:spPr>
        </p:cxnSp>
        <p:cxnSp>
          <p:nvCxnSpPr>
            <p:cNvPr id="7182" name="직선 연결선 11"/>
            <p:cNvCxnSpPr>
              <a:cxnSpLocks noChangeShapeType="1"/>
            </p:cNvCxnSpPr>
            <p:nvPr/>
          </p:nvCxnSpPr>
          <p:spPr bwMode="auto">
            <a:xfrm>
              <a:off x="4643438" y="1784338"/>
              <a:ext cx="4143404" cy="1588"/>
            </a:xfrm>
            <a:prstGeom prst="lin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</p:spPr>
        </p:cxnSp>
        <p:cxnSp>
          <p:nvCxnSpPr>
            <p:cNvPr id="7183" name="직선 연결선 13"/>
            <p:cNvCxnSpPr>
              <a:cxnSpLocks noChangeShapeType="1"/>
            </p:cNvCxnSpPr>
            <p:nvPr/>
          </p:nvCxnSpPr>
          <p:spPr bwMode="auto">
            <a:xfrm rot="5400000">
              <a:off x="4358480" y="2071678"/>
              <a:ext cx="571504" cy="1588"/>
            </a:xfrm>
            <a:prstGeom prst="lin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</p:spPr>
        </p:cxnSp>
        <p:cxnSp>
          <p:nvCxnSpPr>
            <p:cNvPr id="7184" name="직선 연결선 14"/>
            <p:cNvCxnSpPr>
              <a:cxnSpLocks noChangeShapeType="1"/>
            </p:cNvCxnSpPr>
            <p:nvPr/>
          </p:nvCxnSpPr>
          <p:spPr bwMode="auto">
            <a:xfrm rot="5400000">
              <a:off x="8500296" y="2070884"/>
              <a:ext cx="571504" cy="1588"/>
            </a:xfrm>
            <a:prstGeom prst="lin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</p:spPr>
        </p:cxnSp>
      </p:grpSp>
      <p:grpSp>
        <p:nvGrpSpPr>
          <p:cNvPr id="7176" name="그룹 16"/>
          <p:cNvGrpSpPr>
            <a:grpSpLocks/>
          </p:cNvGrpSpPr>
          <p:nvPr/>
        </p:nvGrpSpPr>
        <p:grpSpPr bwMode="auto">
          <a:xfrm>
            <a:off x="5485062" y="6072426"/>
            <a:ext cx="4894362" cy="153353"/>
            <a:chOff x="4643438" y="1784338"/>
            <a:chExt cx="4143404" cy="574680"/>
          </a:xfrm>
        </p:grpSpPr>
        <p:cxnSp>
          <p:nvCxnSpPr>
            <p:cNvPr id="7177" name="직선 연결선 17"/>
            <p:cNvCxnSpPr>
              <a:cxnSpLocks noChangeShapeType="1"/>
            </p:cNvCxnSpPr>
            <p:nvPr/>
          </p:nvCxnSpPr>
          <p:spPr bwMode="auto">
            <a:xfrm>
              <a:off x="4643438" y="2357430"/>
              <a:ext cx="4143404" cy="1588"/>
            </a:xfrm>
            <a:prstGeom prst="lin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</p:spPr>
        </p:cxnSp>
        <p:cxnSp>
          <p:nvCxnSpPr>
            <p:cNvPr id="7178" name="직선 연결선 18"/>
            <p:cNvCxnSpPr>
              <a:cxnSpLocks noChangeShapeType="1"/>
            </p:cNvCxnSpPr>
            <p:nvPr/>
          </p:nvCxnSpPr>
          <p:spPr bwMode="auto">
            <a:xfrm>
              <a:off x="4643438" y="1784338"/>
              <a:ext cx="4143404" cy="1588"/>
            </a:xfrm>
            <a:prstGeom prst="lin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</p:spPr>
        </p:cxnSp>
        <p:cxnSp>
          <p:nvCxnSpPr>
            <p:cNvPr id="7179" name="직선 연결선 19"/>
            <p:cNvCxnSpPr>
              <a:cxnSpLocks noChangeShapeType="1"/>
            </p:cNvCxnSpPr>
            <p:nvPr/>
          </p:nvCxnSpPr>
          <p:spPr bwMode="auto">
            <a:xfrm rot="5400000">
              <a:off x="4358480" y="2071678"/>
              <a:ext cx="571504" cy="1588"/>
            </a:xfrm>
            <a:prstGeom prst="lin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</p:spPr>
        </p:cxnSp>
        <p:cxnSp>
          <p:nvCxnSpPr>
            <p:cNvPr id="7180" name="직선 연결선 20"/>
            <p:cNvCxnSpPr>
              <a:cxnSpLocks noChangeShapeType="1"/>
            </p:cNvCxnSpPr>
            <p:nvPr/>
          </p:nvCxnSpPr>
          <p:spPr bwMode="auto">
            <a:xfrm rot="5400000">
              <a:off x="8500296" y="2070884"/>
              <a:ext cx="571504" cy="1588"/>
            </a:xfrm>
            <a:prstGeom prst="line">
              <a:avLst/>
            </a:prstGeom>
            <a:noFill/>
            <a:ln w="28575" algn="ctr">
              <a:solidFill>
                <a:srgbClr val="00B050"/>
              </a:solidFill>
              <a:round/>
              <a:headEnd/>
              <a:tailEnd/>
            </a:ln>
          </p:spPr>
        </p:cxnSp>
      </p:grpSp>
      <p:sp>
        <p:nvSpPr>
          <p:cNvPr id="17" name="제목 1"/>
          <p:cNvSpPr>
            <a:spLocks noGrp="1"/>
          </p:cNvSpPr>
          <p:nvPr/>
        </p:nvSpPr>
        <p:spPr bwMode="auto">
          <a:xfrm>
            <a:off x="324417" y="273368"/>
            <a:ext cx="10010001" cy="830104"/>
          </a:xfrm>
          <a:prstGeom prst="rect">
            <a:avLst/>
          </a:prstGeom>
          <a:gradFill rotWithShape="1">
            <a:gsLst>
              <a:gs pos="0">
                <a:srgbClr val="8080FF"/>
              </a:gs>
              <a:gs pos="50000">
                <a:srgbClr val="B3B3FF"/>
              </a:gs>
              <a:gs pos="100000">
                <a:srgbClr val="DADA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102870" tIns="51435" rIns="102870" bIns="51435" anchor="ctr"/>
          <a:lstStyle/>
          <a:p>
            <a:pPr eaLnBrk="0" hangingPunct="0"/>
            <a:r>
              <a:rPr lang="ko-KR" altLang="en-US" sz="3600" b="1" dirty="0" err="1" smtClean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말콤볼드리지</a:t>
            </a:r>
            <a:r>
              <a:rPr lang="ko-KR" altLang="en-US" sz="3600" b="1" dirty="0" smtClean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 국가품질상에서의 리더십 </a:t>
            </a:r>
            <a:endParaRPr lang="ko-KR" altLang="en-US" sz="3600" b="1" dirty="0">
              <a:solidFill>
                <a:schemeClr val="tx2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번호 개체 틀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  <a:fld id="{0F32DEF0-FEE6-404F-B642-2BB55F4B29A5}" type="slidenum">
              <a:rPr lang="en-US" altLang="ko-KR" b="1" smtClean="0">
                <a:latin typeface="맑은 고딕" pitchFamily="50" charset="-127"/>
                <a:ea typeface="맑은 고딕" pitchFamily="50" charset="-127"/>
              </a:rPr>
              <a:pPr/>
              <a:t>5</a:t>
            </a:fld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168772" y="1338120"/>
          <a:ext cx="10548228" cy="5823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822"/>
                <a:gridCol w="1012634"/>
                <a:gridCol w="1350178"/>
                <a:gridCol w="5653871"/>
                <a:gridCol w="1687723"/>
              </a:tblGrid>
              <a:tr h="28803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범주</a:t>
                      </a:r>
                      <a:endParaRPr lang="ko-KR" altLang="en-US" sz="13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항목</a:t>
                      </a:r>
                      <a:endParaRPr lang="ko-KR" altLang="en-US" sz="13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세부평가영역</a:t>
                      </a:r>
                      <a:endParaRPr lang="ko-KR" altLang="en-US" sz="13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질문</a:t>
                      </a:r>
                      <a:endParaRPr lang="ko-KR" altLang="en-US" sz="13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비고</a:t>
                      </a:r>
                      <a:endParaRPr lang="ko-KR" altLang="en-US" sz="13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672084">
                <a:tc rowSpan="5">
                  <a:txBody>
                    <a:bodyPr/>
                    <a:lstStyle/>
                    <a:p>
                      <a:pPr latinLnBrk="1"/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1.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리더십 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(120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점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13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 rowSpan="2">
                  <a:txBody>
                    <a:bodyPr/>
                    <a:lstStyle/>
                    <a:p>
                      <a:pPr latinLnBrk="1"/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1.1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경영진의 리더십 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(70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점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marL="0" indent="0" latinLnBrk="1">
                        <a:buNone/>
                      </a:pPr>
                      <a:r>
                        <a:rPr lang="en-US" altLang="ko-KR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a. </a:t>
                      </a: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비전</a:t>
                      </a:r>
                      <a:r>
                        <a:rPr lang="en-US" altLang="ko-KR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가치</a:t>
                      </a:r>
                      <a:r>
                        <a:rPr lang="en-US" altLang="ko-KR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사명</a:t>
                      </a:r>
                      <a:endParaRPr lang="en-US" altLang="ko-KR" sz="1300" b="1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marL="228600" indent="-228600" latinLnBrk="1">
                        <a:lnSpc>
                          <a:spcPct val="100000"/>
                        </a:lnSpc>
                        <a:buAutoNum type="arabicParenBoth"/>
                      </a:pP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경영진의 조직 비전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가치 설정 및 전개 방법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경영진 개인의 조직 가치 실천에 대한 솔선수범 방법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indent="-228600" latinLnBrk="1">
                        <a:lnSpc>
                          <a:spcPct val="100000"/>
                        </a:lnSpc>
                        <a:buAutoNum type="arabicParenBoth"/>
                      </a:pP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경영진의 법적</a:t>
                      </a:r>
                      <a:r>
                        <a:rPr lang="en-US" altLang="ko-KR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윤리적 행동 유발 분위기 조성 방법</a:t>
                      </a:r>
                      <a:r>
                        <a:rPr lang="en-US" altLang="ko-KR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 rowSpan="5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대상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(what)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파악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방법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((how)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설명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>
                        <a:lnSpc>
                          <a:spcPct val="100000"/>
                        </a:lnSpc>
                        <a:buFont typeface="Arial" pitchFamily="34" charset="0"/>
                        <a:buChar char="•"/>
                      </a:pP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ADLI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로 평가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1248156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b. </a:t>
                      </a: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커뮤니케이션과 조직성과</a:t>
                      </a:r>
                      <a:endParaRPr lang="ko-KR" altLang="en-US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marL="228600" indent="-228600" latinLnBrk="1">
                        <a:lnSpc>
                          <a:spcPct val="100000"/>
                        </a:lnSpc>
                        <a:buAutoNum type="arabicParenBoth"/>
                      </a:pP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경영진의 </a:t>
                      </a:r>
                      <a:r>
                        <a:rPr lang="ko-KR" altLang="en-US" sz="1300" b="1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전직원에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대한 대화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관심 수행의 방법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쌍방향 커뮤니케이션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주요 의사결정사항에 대한 커뮤니케이션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성과와 고객 및 사업 초점</a:t>
                      </a: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등을 강조하기 위한 실질적 역할 수행 방법 등</a:t>
                      </a:r>
                      <a:endParaRPr lang="en-US" altLang="ko-KR" sz="1300" b="1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indent="-228600" latinLnBrk="1">
                        <a:lnSpc>
                          <a:spcPct val="100000"/>
                        </a:lnSpc>
                        <a:buAutoNum type="arabicParenBoth"/>
                      </a:pP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경영진의 조직 목표 달성</a:t>
                      </a:r>
                      <a:r>
                        <a:rPr lang="en-US" altLang="ko-KR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성과 향상</a:t>
                      </a:r>
                      <a:r>
                        <a:rPr lang="en-US" altLang="ko-KR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비전 달성 추진 방법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,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주요 점검 성과</a:t>
                      </a: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지표</a:t>
                      </a:r>
                      <a:r>
                        <a:rPr lang="en-US" altLang="ko-KR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조직성과 관리에서 고객과 기타 이해관계자의 요구사항의 균형 방법 등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</a:p>
                  </a:txBody>
                  <a:tcPr marL="108013" marR="108013" marT="48006" marB="48006"/>
                </a:tc>
                <a:tc vMerge="1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en-US" altLang="ko-KR" sz="120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672084">
                <a:tc vMerge="1">
                  <a:txBody>
                    <a:bodyPr/>
                    <a:lstStyle/>
                    <a:p>
                      <a:pPr latinLnBrk="1"/>
                      <a:endParaRPr lang="ko-KR" altLang="en-US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1.2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지배구조와 사회적 책임 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(50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점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marL="0" indent="0" latinLnBrk="1">
                        <a:buNone/>
                      </a:pPr>
                      <a:r>
                        <a:rPr lang="en-US" altLang="ko-KR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a.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조직의 지배구조 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marL="228600" indent="-228600" latinLnBrk="1">
                        <a:lnSpc>
                          <a:spcPct val="100000"/>
                        </a:lnSpc>
                        <a:buAutoNum type="arabicParenBoth"/>
                      </a:pP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지배구조</a:t>
                      </a:r>
                      <a:r>
                        <a:rPr lang="en-US" altLang="ko-KR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시스템의 주요 항목 점검 및 달성 방법</a:t>
                      </a:r>
                      <a:endParaRPr lang="en-US" altLang="ko-KR" sz="1300" b="1" baseline="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indent="-228600" latinLnBrk="1">
                        <a:lnSpc>
                          <a:spcPct val="100000"/>
                        </a:lnSpc>
                        <a:buAutoNum type="arabicParenBoth"/>
                      </a:pP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경영진의</a:t>
                      </a:r>
                      <a:r>
                        <a:rPr lang="en-US" altLang="ko-KR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성과를 평가하는 방법</a:t>
                      </a:r>
                      <a:r>
                        <a:rPr lang="en-US" altLang="ko-KR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경영진의 리더십 </a:t>
                      </a:r>
                      <a:r>
                        <a:rPr lang="ko-KR" altLang="en-US" sz="1300" b="1" baseline="0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효과성</a:t>
                      </a: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제고 위한 평가 방법 등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 vMerge="1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2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86410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b.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법적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윤리적 행동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marL="228600" indent="-228600" latinLnBrk="1">
                        <a:lnSpc>
                          <a:spcPct val="100000"/>
                        </a:lnSpc>
                        <a:buAutoNum type="arabicParenBoth"/>
                      </a:pP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제품이나 생산활동의</a:t>
                      </a: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부정적 영향을 보고하는 방법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현재와 미래의 제품이나 생산활동에 대한 공공의 관심사항 파악 방법 등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indent="-228600" latinLnBrk="1">
                        <a:lnSpc>
                          <a:spcPct val="100000"/>
                        </a:lnSpc>
                        <a:buAutoNum type="arabicParenBoth"/>
                      </a:pP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모든 거래에서 윤리적 </a:t>
                      </a:r>
                      <a:r>
                        <a:rPr lang="ko-KR" altLang="en-US" sz="1300" b="1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행돋의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실천을 강조하는 방법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</a:t>
                      </a:r>
                      <a:r>
                        <a:rPr lang="en-US" altLang="ko-KR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윤리적 행동 평가의 주요 지표와 핵심 프로세스</a:t>
                      </a:r>
                      <a:endParaRPr lang="ko-KR" altLang="en-US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 vMerge="1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20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86410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c.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사회적 책임과 핵심공동체 지원</a:t>
                      </a: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marL="228600" indent="-228600" latinLnBrk="1">
                        <a:lnSpc>
                          <a:spcPct val="100000"/>
                        </a:lnSpc>
                        <a:buAutoNum type="arabicParenBoth"/>
                      </a:pP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경영전략과 일상 운영의 일부로 사회적 복리를 고려하는 방법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환경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사회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경제 시스템의 복리에 기여 방법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indent="-228600" latinLnBrk="1">
                        <a:lnSpc>
                          <a:spcPct val="100000"/>
                        </a:lnSpc>
                        <a:buAutoNum type="arabicParenBoth"/>
                      </a:pP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핵심 공동체의 지원과 강화 방법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대상 핵심 공동체의 규정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300" b="1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행식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공동체 지원 영역의 설정 방법</a:t>
                      </a:r>
                      <a:r>
                        <a:rPr lang="en-US" altLang="ko-KR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등</a:t>
                      </a:r>
                      <a:endParaRPr lang="ko-KR" altLang="en-US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 vMerge="1">
                  <a:txBody>
                    <a:bodyPr/>
                    <a:lstStyle/>
                    <a:p>
                      <a:pPr latinLnBrk="1">
                        <a:lnSpc>
                          <a:spcPct val="100000"/>
                        </a:lnSpc>
                      </a:pPr>
                      <a:endParaRPr lang="ko-KR" altLang="en-US" sz="1200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</a:tr>
              <a:tr h="105613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7.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경영성과 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(450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점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13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7.6 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리더십 성과 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(70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점</a:t>
                      </a: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13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a. </a:t>
                      </a:r>
                      <a:r>
                        <a:rPr lang="ko-KR" altLang="en-US" sz="13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리더십 및 사회적 책임 결과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marL="228600" indent="-228600" latinLnBrk="1">
                        <a:lnSpc>
                          <a:spcPct val="100000"/>
                        </a:lnSpc>
                        <a:buAutoNum type="arabicParenBoth"/>
                      </a:pP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조직전략과 실행계획의 주요 </a:t>
                      </a:r>
                      <a:r>
                        <a:rPr lang="ko-KR" altLang="en-US" sz="1300" b="1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지표별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실적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indent="-228600" latinLnBrk="1">
                        <a:lnSpc>
                          <a:spcPct val="100000"/>
                        </a:lnSpc>
                        <a:buAutoNum type="arabicParenBoth"/>
                      </a:pP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지배구조와 재무책임의 주요 </a:t>
                      </a:r>
                      <a:r>
                        <a:rPr lang="ko-KR" altLang="en-US" sz="1300" b="1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지표별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실적과 경향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indent="-228600" latinLnBrk="1">
                        <a:lnSpc>
                          <a:spcPct val="100000"/>
                        </a:lnSpc>
                        <a:buAutoNum type="arabicParenBoth"/>
                      </a:pP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규제와 법적 책임 준수의 주요 </a:t>
                      </a:r>
                      <a:r>
                        <a:rPr lang="ko-KR" altLang="en-US" sz="1300" b="1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지표별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실적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indent="-228600" latinLnBrk="1">
                        <a:lnSpc>
                          <a:spcPct val="100000"/>
                        </a:lnSpc>
                        <a:buAutoNum type="arabicParenBoth"/>
                      </a:pP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윤리적 행동과 신뢰 구축의 주요 </a:t>
                      </a:r>
                      <a:r>
                        <a:rPr lang="ko-KR" altLang="en-US" sz="1300" b="1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지표별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실적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228600" indent="-228600" latinLnBrk="1">
                        <a:lnSpc>
                          <a:spcPct val="100000"/>
                        </a:lnSpc>
                        <a:buAutoNum type="arabicParenBoth"/>
                      </a:pP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사회적 책임과 핵심공동체 지원의 주요 </a:t>
                      </a:r>
                      <a:r>
                        <a:rPr lang="ko-KR" altLang="en-US" sz="1300" b="1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지표별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실적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핵심 실적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주요 </a:t>
                      </a:r>
                      <a:r>
                        <a:rPr lang="ko-KR" altLang="en-US" sz="1300" b="1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조직단위별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구분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비교 자료 포함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altLang="ko-KR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en-US" altLang="ko-KR" sz="1300" b="1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LeTCI</a:t>
                      </a:r>
                      <a:r>
                        <a:rPr lang="ko-KR" altLang="en-US" sz="13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로 평가</a:t>
                      </a:r>
                      <a:endParaRPr lang="en-US" altLang="ko-KR" sz="13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</a:tbl>
          </a:graphicData>
        </a:graphic>
      </p:graphicFrame>
      <p:sp>
        <p:nvSpPr>
          <p:cNvPr id="8235" name="TextBox 7"/>
          <p:cNvSpPr txBox="1">
            <a:spLocks noChangeArrowheads="1"/>
          </p:cNvSpPr>
          <p:nvPr/>
        </p:nvSpPr>
        <p:spPr bwMode="auto">
          <a:xfrm>
            <a:off x="9282410" y="2558654"/>
            <a:ext cx="1350169" cy="290464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lIns="102870" tIns="51435" rIns="102870" bIns="51435">
            <a:spAutoFit/>
          </a:bodyPr>
          <a:lstStyle/>
          <a:p>
            <a:pPr algn="l"/>
            <a:r>
              <a:rPr lang="ko-KR" altLang="en-US" sz="1400" b="1" dirty="0">
                <a:latin typeface="맑은 고딕" pitchFamily="50" charset="-127"/>
                <a:ea typeface="맑은 고딕" pitchFamily="50" charset="-127"/>
              </a:rPr>
              <a:t>과정</a:t>
            </a:r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(process) </a:t>
            </a:r>
            <a:r>
              <a:rPr lang="ko-KR" altLang="en-US" sz="1400" b="1" dirty="0">
                <a:latin typeface="맑은 고딕" pitchFamily="50" charset="-127"/>
                <a:ea typeface="맑은 고딕" pitchFamily="50" charset="-127"/>
              </a:rPr>
              <a:t>채점 기준 </a:t>
            </a:r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ADLI : Approach, Deployment, Learning, Integration</a:t>
            </a:r>
          </a:p>
          <a:p>
            <a:pPr algn="l"/>
            <a:r>
              <a:rPr lang="ko-KR" altLang="en-US" sz="1400" b="1" dirty="0">
                <a:latin typeface="맑은 고딕" pitchFamily="50" charset="-127"/>
                <a:ea typeface="맑은 고딕" pitchFamily="50" charset="-127"/>
              </a:rPr>
              <a:t>결과</a:t>
            </a:r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(results) </a:t>
            </a:r>
            <a:r>
              <a:rPr lang="ko-KR" altLang="en-US" sz="1400" b="1" dirty="0">
                <a:latin typeface="맑은 고딕" pitchFamily="50" charset="-127"/>
                <a:ea typeface="맑은 고딕" pitchFamily="50" charset="-127"/>
              </a:rPr>
              <a:t>채점 기준 </a:t>
            </a:r>
            <a:r>
              <a:rPr lang="en-US" altLang="ko-KR" sz="1400" b="1" dirty="0" err="1">
                <a:latin typeface="맑은 고딕" pitchFamily="50" charset="-127"/>
                <a:ea typeface="맑은 고딕" pitchFamily="50" charset="-127"/>
              </a:rPr>
              <a:t>LeTCI</a:t>
            </a:r>
            <a:r>
              <a:rPr lang="en-US" altLang="ko-KR" sz="1400" b="1" dirty="0">
                <a:latin typeface="맑은 고딕" pitchFamily="50" charset="-127"/>
                <a:ea typeface="맑은 고딕" pitchFamily="50" charset="-127"/>
              </a:rPr>
              <a:t> : Levels, Trends, Comparisons, Integration</a:t>
            </a:r>
            <a:endParaRPr lang="ko-KR" altLang="en-US" sz="14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6" name="제목 1"/>
          <p:cNvSpPr>
            <a:spLocks noGrp="1"/>
          </p:cNvSpPr>
          <p:nvPr/>
        </p:nvSpPr>
        <p:spPr bwMode="auto">
          <a:xfrm>
            <a:off x="324417" y="273368"/>
            <a:ext cx="10010001" cy="830104"/>
          </a:xfrm>
          <a:prstGeom prst="rect">
            <a:avLst/>
          </a:prstGeom>
          <a:gradFill rotWithShape="1">
            <a:gsLst>
              <a:gs pos="0">
                <a:srgbClr val="8080FF"/>
              </a:gs>
              <a:gs pos="50000">
                <a:srgbClr val="B3B3FF"/>
              </a:gs>
              <a:gs pos="100000">
                <a:srgbClr val="DADA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102870" tIns="51435" rIns="102870" bIns="51435" anchor="ctr"/>
          <a:lstStyle/>
          <a:p>
            <a:pPr eaLnBrk="0" hangingPunct="0"/>
            <a:r>
              <a:rPr lang="ko-KR" altLang="en-US" sz="3600" b="1" dirty="0" smtClean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리더십 범주와 리더십 성과 주요내용 </a:t>
            </a:r>
            <a:endParaRPr lang="ko-KR" altLang="en-US" sz="3600" b="1" dirty="0">
              <a:solidFill>
                <a:schemeClr val="tx2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슬라이드 번호 개체 틀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  <a:fld id="{F796E067-F2D5-492C-BEB9-21004F053DAD}" type="slidenum">
              <a:rPr lang="en-US" altLang="ko-KR" b="1" smtClean="0">
                <a:latin typeface="맑은 고딕" pitchFamily="50" charset="-127"/>
                <a:ea typeface="맑은 고딕" pitchFamily="50" charset="-127"/>
              </a:rPr>
              <a:pPr/>
              <a:t>6</a:t>
            </a:fld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297108" y="1343454"/>
          <a:ext cx="10377253" cy="57096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195"/>
                <a:gridCol w="6563392"/>
                <a:gridCol w="2128666"/>
              </a:tblGrid>
              <a:tr h="389382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구분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내용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비고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38938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경영진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최고경영자를 포함하는 임원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CEO, COO </a:t>
                      </a:r>
                      <a:r>
                        <a:rPr lang="ko-KR" altLang="en-US" sz="15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등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76809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조직의</a:t>
                      </a:r>
                      <a:r>
                        <a:rPr lang="en-US" altLang="ko-KR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 </a:t>
                      </a:r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가치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조직의</a:t>
                      </a:r>
                      <a:r>
                        <a:rPr lang="ko-KR" altLang="en-US" sz="15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 미션</a:t>
                      </a:r>
                      <a:r>
                        <a:rPr lang="en-US" altLang="ko-KR" sz="15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5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사명</a:t>
                      </a:r>
                      <a:r>
                        <a:rPr lang="en-US" altLang="ko-KR" sz="15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r>
                        <a:rPr lang="ko-KR" altLang="en-US" sz="15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과 비전</a:t>
                      </a:r>
                      <a:r>
                        <a:rPr lang="en-US" altLang="ko-KR" sz="15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5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미래상</a:t>
                      </a:r>
                      <a:r>
                        <a:rPr lang="en-US" altLang="ko-KR" sz="15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r>
                        <a:rPr lang="ko-KR" altLang="en-US" sz="1500" b="1" baseline="0" dirty="0" smtClean="0">
                          <a:latin typeface="맑은 고딕" pitchFamily="50" charset="-127"/>
                          <a:ea typeface="맑은 고딕" pitchFamily="50" charset="-127"/>
                        </a:rPr>
                        <a:t>을 달성하기 위해 조직원에게 조직의 방향을 제시하고 인도할 수 있는 방침이나 신념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경영이념</a:t>
                      </a:r>
                      <a:r>
                        <a:rPr lang="en-US" altLang="ko-KR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사시</a:t>
                      </a:r>
                      <a:r>
                        <a:rPr lang="en-US" altLang="ko-KR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사훈</a:t>
                      </a:r>
                      <a:r>
                        <a:rPr lang="en-US" altLang="ko-KR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경영방침</a:t>
                      </a:r>
                      <a:r>
                        <a:rPr lang="en-US" altLang="ko-KR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경영원칙 등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38938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조직의 미션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조직의 존재 이유 또는 조직의 임무나 사명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업의 개념과 내용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54406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행동가치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특정 기업의 영속적인 신념</a:t>
                      </a:r>
                      <a:r>
                        <a:rPr lang="en-US" altLang="ko-KR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모든 의사결정과 조직활동에서 반드시 지켜야 하는 기준이나 원칙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비전 있는 리더십</a:t>
                      </a:r>
                      <a:r>
                        <a:rPr lang="en-US" altLang="ko-KR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고객 중시 등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54406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비전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기업이 전략적으로 지향하고자 하는 미래상</a:t>
                      </a:r>
                      <a:endParaRPr lang="en-US" altLang="ko-KR" sz="15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조직이 정렬성과 적응성 갖추게 하는 순기능 수행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공생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54406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리더십 시스템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경영자가 조직구성원을 원하는 방향으로 끌고 나가기 위한 구조적인 메커니즘</a:t>
                      </a:r>
                      <a:r>
                        <a:rPr lang="en-US" altLang="ko-KR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리더십의 역할</a:t>
                      </a:r>
                      <a:r>
                        <a:rPr lang="en-US" altLang="ko-KR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방향</a:t>
                      </a:r>
                      <a:r>
                        <a:rPr lang="en-US" altLang="ko-KR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조직 등 세 가지가 중요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 b="1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54406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커뮤니케이션 능력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리더가 추구하는 바를 구성원에게 공감시키는 능력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768096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이해관계자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기업의 다양한 내용에 대해 이해관계를 가진 사람이나 단체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주주</a:t>
                      </a:r>
                      <a:r>
                        <a:rPr lang="en-US" altLang="ko-KR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고객</a:t>
                      </a:r>
                      <a:r>
                        <a:rPr lang="en-US" altLang="ko-KR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직원</a:t>
                      </a:r>
                      <a:r>
                        <a:rPr lang="en-US" altLang="ko-KR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거래처</a:t>
                      </a:r>
                      <a:r>
                        <a:rPr lang="en-US" altLang="ko-KR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, </a:t>
                      </a:r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정부 및 지역사회 등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38938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지배구조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이해관계자들 간의 기업 내에서의 견제와 균형시스템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38938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사회적 책임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기업시민으로서의 기압이 맡아야 하는 책임과 역할</a:t>
                      </a:r>
                      <a:r>
                        <a:rPr lang="en-US" altLang="ko-KR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사회공헌 등</a:t>
                      </a:r>
                      <a:r>
                        <a:rPr lang="en-US" altLang="ko-KR" sz="15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5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</a:tbl>
          </a:graphicData>
        </a:graphic>
      </p:graphicFrame>
      <p:sp>
        <p:nvSpPr>
          <p:cNvPr id="6" name="제목 1"/>
          <p:cNvSpPr>
            <a:spLocks noGrp="1"/>
          </p:cNvSpPr>
          <p:nvPr/>
        </p:nvSpPr>
        <p:spPr bwMode="auto">
          <a:xfrm>
            <a:off x="324417" y="273368"/>
            <a:ext cx="10010001" cy="830104"/>
          </a:xfrm>
          <a:prstGeom prst="rect">
            <a:avLst/>
          </a:prstGeom>
          <a:gradFill rotWithShape="1">
            <a:gsLst>
              <a:gs pos="0">
                <a:srgbClr val="8080FF"/>
              </a:gs>
              <a:gs pos="50000">
                <a:srgbClr val="B3B3FF"/>
              </a:gs>
              <a:gs pos="100000">
                <a:srgbClr val="DADA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102870" tIns="51435" rIns="102870" bIns="51435" anchor="ctr"/>
          <a:lstStyle/>
          <a:p>
            <a:pPr eaLnBrk="0" hangingPunct="0"/>
            <a:r>
              <a:rPr lang="en-US" altLang="ko-KR" sz="3600" b="1" dirty="0" smtClean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MB</a:t>
            </a:r>
            <a:r>
              <a:rPr lang="ko-KR" altLang="en-US" sz="3600" b="1" dirty="0" smtClean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리더십 관련 주요 용어 </a:t>
            </a:r>
            <a:endParaRPr lang="ko-KR" altLang="en-US" sz="3600" b="1" dirty="0">
              <a:solidFill>
                <a:schemeClr val="tx2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번호 개체 틀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  <a:fld id="{83D660A6-B92E-406A-8175-A3E734883DFF}" type="slidenum">
              <a:rPr lang="en-US" altLang="ko-KR" b="1" smtClean="0">
                <a:latin typeface="맑은 고딕" pitchFamily="50" charset="-127"/>
                <a:ea typeface="맑은 고딕" pitchFamily="50" charset="-127"/>
              </a:rPr>
              <a:pPr/>
              <a:t>7</a:t>
            </a:fld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675085" y="1580198"/>
          <a:ext cx="9451248" cy="33977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272"/>
                <a:gridCol w="3147200"/>
                <a:gridCol w="4082854"/>
                <a:gridCol w="812922"/>
              </a:tblGrid>
              <a:tr h="389382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심사항목</a:t>
                      </a:r>
                      <a:endParaRPr lang="ko-KR" altLang="en-US" sz="17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err="1" smtClean="0">
                          <a:latin typeface="맑은 고딕" pitchFamily="50" charset="-127"/>
                          <a:ea typeface="맑은 고딕" pitchFamily="50" charset="-127"/>
                        </a:rPr>
                        <a:t>소항목</a:t>
                      </a:r>
                      <a:endParaRPr lang="ko-KR" altLang="en-US" sz="17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비고</a:t>
                      </a:r>
                      <a:endParaRPr lang="ko-KR" altLang="en-US" sz="17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864108">
                <a:tc rowSpan="2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Ⅰ. </a:t>
                      </a:r>
                      <a:r>
                        <a:rPr lang="ko-KR" altLang="en-US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리더십</a:t>
                      </a:r>
                      <a:r>
                        <a:rPr lang="en-US" altLang="ko-KR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(120)</a:t>
                      </a:r>
                      <a:endParaRPr lang="ko-KR" altLang="en-US" sz="17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marL="342900" indent="-342900" latinLnBrk="1">
                        <a:lnSpc>
                          <a:spcPct val="150000"/>
                        </a:lnSpc>
                        <a:buAutoNum type="arabicPeriod"/>
                      </a:pPr>
                      <a:r>
                        <a:rPr lang="ko-KR" altLang="en-US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경영진의 리더십</a:t>
                      </a:r>
                      <a:endParaRPr lang="en-US" altLang="ko-KR" sz="17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latinLnBrk="1">
                        <a:lnSpc>
                          <a:spcPct val="150000"/>
                        </a:lnSpc>
                        <a:buNone/>
                      </a:pPr>
                      <a:r>
                        <a:rPr lang="en-US" altLang="ko-KR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(70)</a:t>
                      </a:r>
                      <a:endParaRPr lang="ko-KR" altLang="en-US" sz="17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marL="342900" indent="-342900" latinLnBrk="1">
                        <a:lnSpc>
                          <a:spcPct val="150000"/>
                        </a:lnSpc>
                        <a:buAutoNum type="arabicParenR"/>
                      </a:pPr>
                      <a:r>
                        <a:rPr lang="ko-KR" altLang="en-US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비전과 가치</a:t>
                      </a:r>
                      <a:endParaRPr lang="en-US" altLang="ko-KR" sz="17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latinLnBrk="1">
                        <a:lnSpc>
                          <a:spcPct val="150000"/>
                        </a:lnSpc>
                        <a:buAutoNum type="arabicParenR"/>
                      </a:pPr>
                      <a:r>
                        <a:rPr lang="ko-KR" altLang="en-US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커뮤니케이션과 조직성과</a:t>
                      </a:r>
                      <a:endParaRPr lang="ko-KR" altLang="en-US" sz="17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700" b="1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1248156">
                <a:tc vMerge="1"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2. </a:t>
                      </a:r>
                      <a:r>
                        <a:rPr lang="ko-KR" altLang="en-US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지배구조와 사회적 책임</a:t>
                      </a:r>
                      <a:r>
                        <a:rPr lang="en-US" altLang="ko-KR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(50)</a:t>
                      </a:r>
                      <a:endParaRPr lang="ko-KR" altLang="en-US" sz="17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marL="342900" indent="-342900" latinLnBrk="1">
                        <a:lnSpc>
                          <a:spcPct val="150000"/>
                        </a:lnSpc>
                        <a:buAutoNum type="arabicParenR"/>
                      </a:pPr>
                      <a:r>
                        <a:rPr lang="ko-KR" altLang="en-US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조직의 지배구조</a:t>
                      </a:r>
                      <a:endParaRPr lang="en-US" altLang="ko-KR" sz="17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latinLnBrk="1">
                        <a:lnSpc>
                          <a:spcPct val="150000"/>
                        </a:lnSpc>
                        <a:buAutoNum type="arabicParenR"/>
                      </a:pPr>
                      <a:r>
                        <a:rPr lang="ko-KR" altLang="en-US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합법적 및 윤리적 사업수행</a:t>
                      </a:r>
                      <a:endParaRPr lang="en-US" altLang="ko-KR" sz="17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342900" indent="-342900" latinLnBrk="1">
                        <a:lnSpc>
                          <a:spcPct val="150000"/>
                        </a:lnSpc>
                        <a:buAutoNum type="arabicParenR"/>
                      </a:pPr>
                      <a:r>
                        <a:rPr lang="ko-KR" altLang="en-US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사회 공헌</a:t>
                      </a:r>
                      <a:endParaRPr lang="ko-KR" altLang="en-US" sz="17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700" b="1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  <a:tr h="864108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Ⅶ. </a:t>
                      </a:r>
                      <a:r>
                        <a:rPr lang="ko-KR" altLang="en-US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경영성과</a:t>
                      </a:r>
                      <a:r>
                        <a:rPr lang="en-US" altLang="ko-KR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(450)</a:t>
                      </a:r>
                      <a:endParaRPr lang="ko-KR" altLang="en-US" sz="17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6. </a:t>
                      </a:r>
                      <a:r>
                        <a:rPr lang="ko-KR" altLang="en-US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리더십 성과</a:t>
                      </a:r>
                      <a:r>
                        <a:rPr lang="en-US" altLang="ko-KR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(70)</a:t>
                      </a:r>
                      <a:endParaRPr lang="ko-KR" altLang="en-US" sz="17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marL="342900" indent="-342900" latinLnBrk="1">
                        <a:lnSpc>
                          <a:spcPct val="150000"/>
                        </a:lnSpc>
                        <a:buAutoNum type="arabicParenR"/>
                      </a:pPr>
                      <a:r>
                        <a:rPr lang="ko-KR" altLang="en-US" sz="17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리더십과 사회적 책임 성과의 수준과 경향</a:t>
                      </a:r>
                      <a:endParaRPr lang="en-US" altLang="ko-KR" sz="1700" b="1" dirty="0" smtClean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700" b="1" dirty="0"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108013" marR="108013" marT="48006" marB="48006"/>
                </a:tc>
              </a:tr>
            </a:tbl>
          </a:graphicData>
        </a:graphic>
      </p:graphicFrame>
      <p:sp>
        <p:nvSpPr>
          <p:cNvPr id="6" name="제목 1"/>
          <p:cNvSpPr>
            <a:spLocks noGrp="1"/>
          </p:cNvSpPr>
          <p:nvPr/>
        </p:nvSpPr>
        <p:spPr bwMode="auto">
          <a:xfrm>
            <a:off x="324417" y="273368"/>
            <a:ext cx="10010001" cy="830104"/>
          </a:xfrm>
          <a:prstGeom prst="rect">
            <a:avLst/>
          </a:prstGeom>
          <a:gradFill rotWithShape="1">
            <a:gsLst>
              <a:gs pos="0">
                <a:srgbClr val="8080FF"/>
              </a:gs>
              <a:gs pos="50000">
                <a:srgbClr val="B3B3FF"/>
              </a:gs>
              <a:gs pos="100000">
                <a:srgbClr val="DADA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lIns="102870" tIns="51435" rIns="102870" bIns="51435" anchor="ctr"/>
          <a:lstStyle/>
          <a:p>
            <a:pPr eaLnBrk="0" hangingPunct="0"/>
            <a:r>
              <a:rPr lang="ko-KR" altLang="en-US" sz="3600" b="1" dirty="0" smtClean="0">
                <a:solidFill>
                  <a:schemeClr val="tx2"/>
                </a:solidFill>
                <a:latin typeface="맑은 고딕" pitchFamily="50" charset="-127"/>
                <a:ea typeface="맑은 고딕" pitchFamily="50" charset="-127"/>
              </a:rPr>
              <a:t>한국국가품질상에서의 리더십  </a:t>
            </a:r>
            <a:endParaRPr lang="ko-KR" altLang="en-US" sz="3600" b="1" dirty="0">
              <a:solidFill>
                <a:schemeClr val="tx2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  <p:transition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슬라이드 번호 개체 틀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  <a:fld id="{B5F12416-1AA5-4DA1-AF68-E33D397B9011}" type="slidenum">
              <a:rPr lang="en-US" altLang="ko-KR" b="1" smtClean="0">
                <a:latin typeface="맑은 고딕" pitchFamily="50" charset="-127"/>
                <a:ea typeface="맑은 고딕" pitchFamily="50" charset="-127"/>
              </a:rPr>
              <a:pPr/>
              <a:t>8</a:t>
            </a:fld>
            <a:r>
              <a:rPr lang="en-US" altLang="ko-KR" b="1" smtClean="0">
                <a:latin typeface="맑은 고딕" pitchFamily="50" charset="-127"/>
                <a:ea typeface="맑은 고딕" pitchFamily="50" charset="-127"/>
              </a:rPr>
              <a:t>-</a:t>
            </a:r>
          </a:p>
        </p:txBody>
      </p:sp>
      <p:sp>
        <p:nvSpPr>
          <p:cNvPr id="11267" name="직사각형 4"/>
          <p:cNvSpPr>
            <a:spLocks noChangeArrowheads="1"/>
          </p:cNvSpPr>
          <p:nvPr/>
        </p:nvSpPr>
        <p:spPr bwMode="auto">
          <a:xfrm>
            <a:off x="506314" y="216074"/>
            <a:ext cx="9788723" cy="681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2870" tIns="51435" rIns="102870" bIns="51435">
            <a:spAutoFit/>
          </a:bodyPr>
          <a:lstStyle/>
          <a:p>
            <a:pPr algn="l"/>
            <a:r>
              <a:rPr lang="en-US" altLang="ko-KR" sz="2000" b="1" dirty="0">
                <a:latin typeface="맑은 고딕" pitchFamily="50" charset="-127"/>
                <a:ea typeface="맑은 고딕" pitchFamily="50" charset="-127"/>
              </a:rPr>
              <a:t>Ⅰ. </a:t>
            </a:r>
            <a:r>
              <a:rPr lang="ko-KR" altLang="en-US" sz="2000" b="1" dirty="0">
                <a:latin typeface="맑은 고딕" pitchFamily="50" charset="-127"/>
                <a:ea typeface="맑은 고딕" pitchFamily="50" charset="-127"/>
              </a:rPr>
              <a:t>리더십 </a:t>
            </a:r>
            <a:r>
              <a:rPr lang="en-US" altLang="ko-KR" sz="2000" b="1" dirty="0">
                <a:latin typeface="맑은 고딕" pitchFamily="50" charset="-127"/>
                <a:ea typeface="맑은 고딕" pitchFamily="50" charset="-127"/>
              </a:rPr>
              <a:t>(120</a:t>
            </a:r>
            <a:r>
              <a:rPr lang="ko-KR" altLang="en-US" sz="2000" b="1" dirty="0">
                <a:latin typeface="맑은 고딕" pitchFamily="50" charset="-127"/>
                <a:ea typeface="맑은 고딕" pitchFamily="50" charset="-127"/>
              </a:rPr>
              <a:t>점</a:t>
            </a:r>
            <a:r>
              <a:rPr lang="en-US" altLang="ko-KR" sz="2000" b="1" dirty="0">
                <a:latin typeface="맑은 고딕" pitchFamily="50" charset="-127"/>
                <a:ea typeface="맑은 고딕" pitchFamily="50" charset="-127"/>
              </a:rPr>
              <a:t>) 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					[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접근방식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-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전개범위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]</a:t>
            </a:r>
          </a:p>
          <a:p>
            <a:pPr algn="l"/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  <a:p>
            <a:pPr algn="l"/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⌜리더십⌟에서는 경영진이 조직을 어떻게 이끌고 </a:t>
            </a:r>
            <a:r>
              <a:rPr lang="ko-KR" altLang="en-US" b="1" dirty="0" err="1">
                <a:latin typeface="맑은 고딕" pitchFamily="50" charset="-127"/>
                <a:ea typeface="맑은 고딕" pitchFamily="50" charset="-127"/>
              </a:rPr>
              <a:t>지속가능하게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 하는지를 평가한다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또한 조직의 지배구조를 평가하고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조직이 어떻게 윤리적이고 합법적인 활동을 수행하며 사회공동체를 지원하고 있는지를 평가한다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/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  <a:p>
            <a:pPr algn="l"/>
            <a:r>
              <a:rPr lang="en-US" altLang="ko-KR" sz="1800" b="1" dirty="0">
                <a:latin typeface="맑은 고딕" pitchFamily="50" charset="-127"/>
                <a:ea typeface="맑은 고딕" pitchFamily="50" charset="-127"/>
              </a:rPr>
              <a:t>1. </a:t>
            </a:r>
            <a:r>
              <a:rPr lang="ko-KR" altLang="en-US" sz="1800" b="1" dirty="0">
                <a:latin typeface="맑은 고딕" pitchFamily="50" charset="-127"/>
                <a:ea typeface="맑은 고딕" pitchFamily="50" charset="-127"/>
              </a:rPr>
              <a:t>경영진의 리더십 </a:t>
            </a:r>
            <a:r>
              <a:rPr lang="en-US" altLang="ko-KR" sz="1800" b="1" dirty="0">
                <a:latin typeface="맑은 고딕" pitchFamily="50" charset="-127"/>
                <a:ea typeface="맑은 고딕" pitchFamily="50" charset="-127"/>
              </a:rPr>
              <a:t>(70</a:t>
            </a:r>
            <a:r>
              <a:rPr lang="ko-KR" altLang="en-US" sz="1800" b="1" dirty="0">
                <a:latin typeface="맑은 고딕" pitchFamily="50" charset="-127"/>
                <a:ea typeface="맑은 고딕" pitchFamily="50" charset="-127"/>
              </a:rPr>
              <a:t>점</a:t>
            </a:r>
            <a:r>
              <a:rPr lang="en-US" altLang="ko-KR" sz="1800" b="1" dirty="0">
                <a:latin typeface="맑은 고딕" pitchFamily="50" charset="-127"/>
                <a:ea typeface="맑은 고딕" pitchFamily="50" charset="-127"/>
              </a:rPr>
              <a:t>)</a:t>
            </a:r>
          </a:p>
          <a:p>
            <a:pPr algn="l"/>
            <a:endParaRPr lang="en-US" altLang="ko-KR" b="1" dirty="0">
              <a:latin typeface="맑은 고딕" pitchFamily="50" charset="-127"/>
              <a:ea typeface="맑은 고딕" pitchFamily="50" charset="-127"/>
            </a:endParaRPr>
          </a:p>
          <a:p>
            <a:pPr algn="l"/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경영진이 어떻게 조직을 이끌고 </a:t>
            </a:r>
            <a:r>
              <a:rPr lang="ko-KR" altLang="en-US" b="1" dirty="0" err="1">
                <a:latin typeface="맑은 고딕" pitchFamily="50" charset="-127"/>
                <a:ea typeface="맑은 고딕" pitchFamily="50" charset="-127"/>
              </a:rPr>
              <a:t>지속가능하게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 하는지를 기술하시오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경영진이 종업원과 어떻게 커뮤니케이션하며 높은 성과를 장려하는지를 기술하시오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.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여기에는 다음과 같은 세부항목에 대한 응답을 포함해야 한다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.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1)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비전과 가치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(1)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경영진은 조직의 비전과 가치를 어떻게 설정하는가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경영진은 조직의 비전과 가치를 리더십시스템을 통해 종업원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주요 구매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/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협력업체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고객과 이해관계자들에게 어떻게 전달하는가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경영진 개개인의 활동이 조직의 가치에 어떻게 부합하는가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(2)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경영진은 합법적이고 윤리적인 사업수행을 위한 조직의 환경을 어떻게 조성하는가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(3)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경영진은 조직의 지속가능성을 어떻게 창출하는가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경영진은 조직의 성과향상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전략 목표의 달성 및 혁신을 위한 환경을 어떻게 조성하는가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조직과 종업원의 학습을 위한 환경을 어떻게 조성하는가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경영진은 미래 조직 리더의 양성과 개발에 어떻게 참여하는가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2)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커뮤니케이션과 조직성과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(1)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경영진은 전 종업원과 어떻게 커뮤니케이션하고 있는가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전 조직에서 솔직한 쌍방향 커뮤니케이션을 하도록 어떻게 독려하는가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주요 의사결정을 어떻게 커뮤니케이션하고 있는가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높은 성과를 달성하고 고객과 비즈니스 중시를 강화하기 위하여 경영진은 종업원의 보상과 포상에서 적극적인 역할을 어떻게 수행하는가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</a:t>
            </a:r>
          </a:p>
          <a:p>
            <a:pPr algn="l"/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(2)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경영진은 조직의 목표와 성과향상을 성취하고 비전을 달성하기 위한 중요한 활동들을 어떻게 실행하는가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경영진이 주기적으로 검토하는 주요 성과척도는 무엇인가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 </a:t>
            </a:r>
            <a:r>
              <a:rPr lang="ko-KR" altLang="en-US" b="1" dirty="0">
                <a:latin typeface="맑은 고딕" pitchFamily="50" charset="-127"/>
                <a:ea typeface="맑은 고딕" pitchFamily="50" charset="-127"/>
              </a:rPr>
              <a:t>조직의 성과 기대치에서 고객과 이해관계자를 위한 가치를 어떻게 창출하고 균형을 맞추는가</a:t>
            </a:r>
            <a:r>
              <a:rPr lang="en-US" altLang="ko-KR" b="1" dirty="0">
                <a:latin typeface="맑은 고딕" pitchFamily="50" charset="-127"/>
                <a:ea typeface="맑은 고딕" pitchFamily="50" charset="-127"/>
              </a:rPr>
              <a:t>?</a:t>
            </a:r>
          </a:p>
        </p:txBody>
      </p:sp>
    </p:spTree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MQ-mitech-0403">
  <a:themeElements>
    <a:clrScheme name="MQ-mitech-040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Q-mitech-0403">
      <a:majorFont>
        <a:latin typeface="Times New Roman"/>
        <a:ea typeface="굴림"/>
        <a:cs typeface=""/>
      </a:majorFont>
      <a:minorFont>
        <a:latin typeface="Times New Roman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굴림" pitchFamily="50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굴림" pitchFamily="50" charset="-127"/>
          </a:defRPr>
        </a:defPPr>
      </a:lstStyle>
    </a:lnDef>
  </a:objectDefaults>
  <a:extraClrSchemeLst>
    <a:extraClrScheme>
      <a:clrScheme name="MQ-mitech-04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Q-mitech-040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Q-mitech-0403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Q-mitech-0403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Q-mitech-04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Q-mitech-04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Q-mitech-04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F:\lect\MQ-mitech-0403.ppt</Template>
  <TotalTime>3262</TotalTime>
  <Words>1186</Words>
  <Application>Microsoft Office PowerPoint</Application>
  <PresentationFormat>사용자 지정</PresentationFormat>
  <Paragraphs>211</Paragraphs>
  <Slides>11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MQ-mitech-0403</vt:lpstr>
      <vt:lpstr>슬라이드 0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인하대학교 경영학부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글로벌 품질경영</dc:title>
  <dc:subject>제5장 리더십</dc:subject>
  <dc:creator>김연성</dc:creator>
  <dc:description>박영사_x000d_
keziah@inha.ac.kr</dc:description>
  <cp:lastModifiedBy>박석강</cp:lastModifiedBy>
  <cp:revision>370</cp:revision>
  <cp:lastPrinted>2001-02-16T06:53:06Z</cp:lastPrinted>
  <dcterms:created xsi:type="dcterms:W3CDTF">2005-01-02T12:34:00Z</dcterms:created>
  <dcterms:modified xsi:type="dcterms:W3CDTF">2012-08-21T14:36:17Z</dcterms:modified>
</cp:coreProperties>
</file>